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3"/>
  </p:notesMasterIdLst>
  <p:sldIdLst>
    <p:sldId id="256" r:id="rId2"/>
    <p:sldId id="261" r:id="rId3"/>
    <p:sldId id="354" r:id="rId4"/>
    <p:sldId id="355" r:id="rId5"/>
    <p:sldId id="351" r:id="rId6"/>
    <p:sldId id="346" r:id="rId7"/>
    <p:sldId id="352" r:id="rId8"/>
    <p:sldId id="353" r:id="rId9"/>
    <p:sldId id="356" r:id="rId10"/>
    <p:sldId id="357" r:id="rId11"/>
    <p:sldId id="347"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362" autoAdjust="0"/>
    <p:restoredTop sz="61360" autoAdjust="0"/>
  </p:normalViewPr>
  <p:slideViewPr>
    <p:cSldViewPr snapToGrid="0" snapToObjects="1">
      <p:cViewPr varScale="1">
        <p:scale>
          <a:sx n="47" d="100"/>
          <a:sy n="47" d="100"/>
        </p:scale>
        <p:origin x="-1248"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19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D5BEECB-0C76-4644-B465-086B01AE1DFC}" type="datetimeFigureOut">
              <a:rPr lang="en-US" smtClean="0"/>
              <a:t>10/1/2012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6B382D7-1C8F-42C8-8213-17EA40B6F64C}" type="slidenum">
              <a:rPr lang="en-US" smtClean="0"/>
              <a:t>‹#›</a:t>
            </a:fld>
            <a:endParaRPr lang="en-US"/>
          </a:p>
        </p:txBody>
      </p:sp>
    </p:spTree>
    <p:extLst>
      <p:ext uri="{BB962C8B-B14F-4D97-AF65-F5344CB8AC3E}">
        <p14:creationId xmlns:p14="http://schemas.microsoft.com/office/powerpoint/2010/main" val="4244347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B382D7-1C8F-42C8-8213-17EA40B6F64C}" type="slidenum">
              <a:rPr lang="en-US" smtClean="0"/>
              <a:t>2</a:t>
            </a:fld>
            <a:endParaRPr lang="en-US"/>
          </a:p>
        </p:txBody>
      </p:sp>
    </p:spTree>
    <p:extLst>
      <p:ext uri="{BB962C8B-B14F-4D97-AF65-F5344CB8AC3E}">
        <p14:creationId xmlns:p14="http://schemas.microsoft.com/office/powerpoint/2010/main" val="11665494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a:t>
            </a:r>
            <a:r>
              <a:rPr lang="en-US" baseline="0" dirty="0" smtClean="0"/>
              <a:t> is a visual diagram of </a:t>
            </a:r>
            <a:r>
              <a:rPr lang="en-US" baseline="0" dirty="0" smtClean="0"/>
              <a:t>the </a:t>
            </a:r>
            <a:r>
              <a:rPr lang="en-US" baseline="0" dirty="0" smtClean="0"/>
              <a:t>energy of each orbital</a:t>
            </a:r>
            <a:r>
              <a:rPr lang="en-US" baseline="0" dirty="0" smtClean="0"/>
              <a:t>.</a:t>
            </a:r>
          </a:p>
          <a:p>
            <a:endParaRPr lang="en-US" baseline="0" dirty="0" smtClean="0"/>
          </a:p>
          <a:p>
            <a:r>
              <a:rPr lang="en-US" baseline="0" dirty="0" smtClean="0"/>
              <a:t>You can use it to explain if you need it.</a:t>
            </a:r>
            <a:endParaRPr lang="en-US" dirty="0"/>
          </a:p>
        </p:txBody>
      </p:sp>
      <p:sp>
        <p:nvSpPr>
          <p:cNvPr id="4" name="Slide Number Placeholder 3"/>
          <p:cNvSpPr>
            <a:spLocks noGrp="1"/>
          </p:cNvSpPr>
          <p:nvPr>
            <p:ph type="sldNum" sz="quarter" idx="10"/>
          </p:nvPr>
        </p:nvSpPr>
        <p:spPr/>
        <p:txBody>
          <a:bodyPr/>
          <a:lstStyle/>
          <a:p>
            <a:fld id="{F6B382D7-1C8F-42C8-8213-17EA40B6F64C}" type="slidenum">
              <a:rPr lang="en-US" smtClean="0"/>
              <a:t>11</a:t>
            </a:fld>
            <a:endParaRPr lang="en-US"/>
          </a:p>
        </p:txBody>
      </p:sp>
    </p:spTree>
    <p:extLst>
      <p:ext uri="{BB962C8B-B14F-4D97-AF65-F5344CB8AC3E}">
        <p14:creationId xmlns:p14="http://schemas.microsoft.com/office/powerpoint/2010/main" val="11289972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B382D7-1C8F-42C8-8213-17EA40B6F64C}" type="slidenum">
              <a:rPr lang="en-US" smtClean="0"/>
              <a:t>3</a:t>
            </a:fld>
            <a:endParaRPr lang="en-US"/>
          </a:p>
        </p:txBody>
      </p:sp>
    </p:spTree>
    <p:extLst>
      <p:ext uri="{BB962C8B-B14F-4D97-AF65-F5344CB8AC3E}">
        <p14:creationId xmlns:p14="http://schemas.microsoft.com/office/powerpoint/2010/main" val="11665494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B382D7-1C8F-42C8-8213-17EA40B6F64C}" type="slidenum">
              <a:rPr lang="en-US" smtClean="0"/>
              <a:t>4</a:t>
            </a:fld>
            <a:endParaRPr lang="en-US"/>
          </a:p>
        </p:txBody>
      </p:sp>
    </p:spTree>
    <p:extLst>
      <p:ext uri="{BB962C8B-B14F-4D97-AF65-F5344CB8AC3E}">
        <p14:creationId xmlns:p14="http://schemas.microsoft.com/office/powerpoint/2010/main" val="11665494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B382D7-1C8F-42C8-8213-17EA40B6F64C}" type="slidenum">
              <a:rPr lang="en-US" smtClean="0"/>
              <a:t>5</a:t>
            </a:fld>
            <a:endParaRPr lang="en-US"/>
          </a:p>
        </p:txBody>
      </p:sp>
    </p:spTree>
    <p:extLst>
      <p:ext uri="{BB962C8B-B14F-4D97-AF65-F5344CB8AC3E}">
        <p14:creationId xmlns:p14="http://schemas.microsoft.com/office/powerpoint/2010/main" val="11665494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B382D7-1C8F-42C8-8213-17EA40B6F64C}" type="slidenum">
              <a:rPr lang="en-US" smtClean="0"/>
              <a:t>6</a:t>
            </a:fld>
            <a:endParaRPr lang="en-US"/>
          </a:p>
        </p:txBody>
      </p:sp>
    </p:spTree>
    <p:extLst>
      <p:ext uri="{BB962C8B-B14F-4D97-AF65-F5344CB8AC3E}">
        <p14:creationId xmlns:p14="http://schemas.microsoft.com/office/powerpoint/2010/main" val="22592836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Dialogue…</a:t>
            </a:r>
          </a:p>
          <a:p>
            <a:r>
              <a:rPr lang="en-US" dirty="0" smtClean="0"/>
              <a:t>So, you start assigning beds to the</a:t>
            </a:r>
            <a:r>
              <a:rPr lang="en-US" baseline="0" dirty="0" smtClean="0"/>
              <a:t> employees starting with </a:t>
            </a:r>
          </a:p>
          <a:p>
            <a:r>
              <a:rPr lang="en-US" baseline="0" dirty="0" smtClean="0"/>
              <a:t>the first floor S room, bed 1, bed 2  (Use a colored arrow to show where each guest is assigned.)</a:t>
            </a:r>
          </a:p>
          <a:p>
            <a:r>
              <a:rPr lang="en-US" baseline="0" dirty="0" smtClean="0"/>
              <a:t>You put the next two employees on the second floor </a:t>
            </a:r>
          </a:p>
          <a:p>
            <a:r>
              <a:rPr lang="en-US" baseline="0" dirty="0" smtClean="0"/>
              <a:t>S rooms</a:t>
            </a:r>
          </a:p>
          <a:p>
            <a:r>
              <a:rPr lang="en-US" baseline="0" dirty="0" smtClean="0"/>
              <a:t>Then, the p rooms</a:t>
            </a:r>
          </a:p>
          <a:p>
            <a:r>
              <a:rPr lang="en-US" baseline="0" dirty="0" smtClean="0"/>
              <a:t>Since this hotel charges by the bed, you can put the first three people into their own “pretty” room.  </a:t>
            </a:r>
          </a:p>
          <a:p>
            <a:r>
              <a:rPr lang="en-US" baseline="0" dirty="0" smtClean="0"/>
              <a:t>The next three get put into the extra bed in the “pretty” rooms.</a:t>
            </a:r>
          </a:p>
          <a:p>
            <a:r>
              <a:rPr lang="en-US" baseline="0" dirty="0" smtClean="0"/>
              <a:t>This system works very easily until you get to the 3</a:t>
            </a:r>
            <a:r>
              <a:rPr lang="en-US" baseline="30000" dirty="0" smtClean="0"/>
              <a:t>rd</a:t>
            </a:r>
            <a:r>
              <a:rPr lang="en-US" baseline="0" dirty="0" smtClean="0"/>
              <a:t> floor.</a:t>
            </a:r>
          </a:p>
          <a:p>
            <a:r>
              <a:rPr lang="en-US" baseline="0" dirty="0" smtClean="0"/>
              <a:t>3S1, 3s2, 3p1 …3p6</a:t>
            </a:r>
          </a:p>
          <a:p>
            <a:r>
              <a:rPr lang="en-US" baseline="0" dirty="0" smtClean="0"/>
              <a:t>Your boss tells you that instead of putting the next people into the 3d rooms, that the 4s room is actually less expensive.</a:t>
            </a:r>
          </a:p>
          <a:p>
            <a:r>
              <a:rPr lang="en-US" baseline="0" dirty="0" smtClean="0"/>
              <a:t>So, you put them into the 4 s room, then into the 3d rooms.</a:t>
            </a:r>
          </a:p>
          <a:p>
            <a:endParaRPr lang="en-US" baseline="0" dirty="0" smtClean="0"/>
          </a:p>
          <a:p>
            <a:r>
              <a:rPr lang="en-US" baseline="0" dirty="0" smtClean="0"/>
              <a:t>Your boss says that since it is your first day, she will help you with this pricing chart to assign the beds to the guests, but tells you that you will eventually have to memorize this system.  How are you ever going to do this?</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F6B382D7-1C8F-42C8-8213-17EA40B6F64C}" type="slidenum">
              <a:rPr lang="en-US" smtClean="0"/>
              <a:t>7</a:t>
            </a:fld>
            <a:endParaRPr lang="en-US"/>
          </a:p>
        </p:txBody>
      </p:sp>
    </p:spTree>
    <p:extLst>
      <p:ext uri="{BB962C8B-B14F-4D97-AF65-F5344CB8AC3E}">
        <p14:creationId xmlns:p14="http://schemas.microsoft.com/office/powerpoint/2010/main" val="11665494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Dialogue…</a:t>
            </a:r>
          </a:p>
          <a:p>
            <a:r>
              <a:rPr lang="en-US" baseline="0" dirty="0" smtClean="0"/>
              <a:t>You are pretty sharp and you notice a picture on the wall.  The boss says that the picture is just an old drawing by the architect of the hotel.  But, you see more than just a drawing.  You notice a pattern.</a:t>
            </a:r>
          </a:p>
          <a:p>
            <a:endParaRPr lang="en-US" baseline="0" dirty="0" smtClean="0"/>
          </a:p>
          <a:p>
            <a:r>
              <a:rPr lang="en-US" baseline="0" dirty="0" smtClean="0"/>
              <a:t>Talk about the order here.  Label 1s1, 1s2, etc. as you talk.</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electrons of the elements in period 1 fill the 1s subshell.</a:t>
            </a:r>
            <a:br>
              <a:rPr lang="en-US" dirty="0" smtClean="0"/>
            </a:br>
            <a:r>
              <a:rPr lang="en-US" dirty="0" smtClean="0"/>
              <a:t>The electrons of the elements in period 2 fill the 2s and 2p subshells.</a:t>
            </a:r>
            <a:br>
              <a:rPr lang="en-US" dirty="0" smtClean="0"/>
            </a:br>
            <a:r>
              <a:rPr lang="en-US" dirty="0" smtClean="0"/>
              <a:t>The electrons of the elements in period 3 fill the 3s and 3p subshells.</a:t>
            </a:r>
            <a:br>
              <a:rPr lang="en-US" dirty="0" smtClean="0"/>
            </a:br>
            <a:r>
              <a:rPr lang="en-US" dirty="0" smtClean="0"/>
              <a:t>The electrons of the elements in period 4 fill the 4s, 3d, and 4p subshells.</a:t>
            </a:r>
            <a:br>
              <a:rPr lang="en-US" dirty="0" smtClean="0"/>
            </a:br>
            <a:r>
              <a:rPr lang="en-US" dirty="0" smtClean="0"/>
              <a:t>The electrons of the elements in period 5 fill the 5s, 4d, and 5p subshells.</a:t>
            </a:r>
            <a:br>
              <a:rPr lang="en-US" dirty="0" smtClean="0"/>
            </a:br>
            <a:r>
              <a:rPr lang="en-US" dirty="0" smtClean="0"/>
              <a:t>The electrons of the elements in period 6 fill the 6s, 4f, 5d, and 6p subshells.</a:t>
            </a:r>
            <a:br>
              <a:rPr lang="en-US" dirty="0" smtClean="0"/>
            </a:br>
            <a:r>
              <a:rPr lang="en-US" dirty="0" smtClean="0"/>
              <a:t>The electrons of the elements in period 7 fill the 7s, 5f, 6d, and 7p subshells.</a:t>
            </a:r>
            <a:endParaRPr lang="en-US" baseline="0" dirty="0" smtClean="0"/>
          </a:p>
          <a:p>
            <a:endParaRPr lang="en-US" baseline="0"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F6B382D7-1C8F-42C8-8213-17EA40B6F64C}" type="slidenum">
              <a:rPr lang="en-US" smtClean="0"/>
              <a:t>8</a:t>
            </a:fld>
            <a:endParaRPr lang="en-US"/>
          </a:p>
        </p:txBody>
      </p:sp>
    </p:spTree>
    <p:extLst>
      <p:ext uri="{BB962C8B-B14F-4D97-AF65-F5344CB8AC3E}">
        <p14:creationId xmlns:p14="http://schemas.microsoft.com/office/powerpoint/2010/main" val="11665494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Let’s try using</a:t>
            </a:r>
            <a:r>
              <a:rPr lang="en-US" baseline="0" dirty="0" smtClean="0"/>
              <a:t> this system.</a:t>
            </a:r>
            <a:endParaRPr lang="en-US" dirty="0" smtClean="0"/>
          </a:p>
          <a:p>
            <a:r>
              <a:rPr lang="en-US" dirty="0" smtClean="0"/>
              <a:t>Think of each different element as</a:t>
            </a:r>
            <a:r>
              <a:rPr lang="en-US" baseline="0" dirty="0" smtClean="0"/>
              <a:t> a company and its electrons as the employees.</a:t>
            </a:r>
          </a:p>
          <a:p>
            <a:endParaRPr lang="en-US" baseline="0" dirty="0" smtClean="0"/>
          </a:p>
          <a:p>
            <a:r>
              <a:rPr lang="en-US" baseline="0" dirty="0" smtClean="0"/>
              <a:t>Place the employees of the Br company into rooms in the Electron Hotel.</a:t>
            </a:r>
          </a:p>
          <a:p>
            <a:r>
              <a:rPr lang="en-US" baseline="0" dirty="0" smtClean="0"/>
              <a:t>Or, in chemistry terms, place the 35 electrons of Br into energy levels and sublevels.</a:t>
            </a:r>
          </a:p>
          <a:p>
            <a:endParaRPr lang="en-US" baseline="0" dirty="0" smtClean="0"/>
          </a:p>
          <a:p>
            <a:r>
              <a:rPr lang="en-US" dirty="0" smtClean="0"/>
              <a:t/>
            </a:r>
            <a:br>
              <a:rPr lang="en-US" dirty="0" smtClean="0"/>
            </a:br>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F6B382D7-1C8F-42C8-8213-17EA40B6F64C}" type="slidenum">
              <a:rPr lang="en-US" smtClean="0"/>
              <a:t>9</a:t>
            </a:fld>
            <a:endParaRPr lang="en-US"/>
          </a:p>
        </p:txBody>
      </p:sp>
    </p:spTree>
    <p:extLst>
      <p:ext uri="{BB962C8B-B14F-4D97-AF65-F5344CB8AC3E}">
        <p14:creationId xmlns:p14="http://schemas.microsoft.com/office/powerpoint/2010/main" val="11665494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Dialogue:</a:t>
            </a:r>
          </a:p>
          <a:p>
            <a:r>
              <a:rPr lang="en-US" dirty="0" smtClean="0"/>
              <a:t>You</a:t>
            </a:r>
            <a:r>
              <a:rPr lang="en-US" baseline="0" dirty="0" smtClean="0"/>
              <a:t> obviously don’t need to memorize the order of the </a:t>
            </a:r>
            <a:r>
              <a:rPr lang="en-US" baseline="0" dirty="0" err="1" smtClean="0"/>
              <a:t>Aufbau</a:t>
            </a:r>
            <a:r>
              <a:rPr lang="en-US" baseline="0" dirty="0" smtClean="0"/>
              <a:t> principle.  Just use the periodic table as your guide!</a:t>
            </a:r>
            <a:r>
              <a:rPr lang="en-US" dirty="0" smtClean="0"/>
              <a:t/>
            </a:r>
            <a:br>
              <a:rPr lang="en-US" dirty="0" smtClean="0"/>
            </a:br>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F6B382D7-1C8F-42C8-8213-17EA40B6F64C}" type="slidenum">
              <a:rPr lang="en-US" smtClean="0"/>
              <a:t>10</a:t>
            </a:fld>
            <a:endParaRPr lang="en-US"/>
          </a:p>
        </p:txBody>
      </p:sp>
    </p:spTree>
    <p:extLst>
      <p:ext uri="{BB962C8B-B14F-4D97-AF65-F5344CB8AC3E}">
        <p14:creationId xmlns:p14="http://schemas.microsoft.com/office/powerpoint/2010/main" val="11665494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a:prstGeom prst="rect">
            <a:avLst/>
          </a:prstGeom>
        </p:spPr>
        <p:txBody>
          <a:bodyPr anchor="b"/>
          <a:lstStyle>
            <a:lvl1pPr algn="l">
              <a:defRPr sz="2400"/>
            </a:lvl1pPr>
          </a:lstStyle>
          <a:p>
            <a:fld id="{6DBD23F9-AFC3-3547-BB6F-69A3BBC811D0}" type="datetimeFigureOut">
              <a:rPr lang="en-US" smtClean="0"/>
              <a:t>10/1/2012</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a:prstGeom prst="rect">
            <a:avLst/>
          </a:prstGeo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a:prstGeom prst="rect">
            <a:avLst/>
          </a:prstGeom>
        </p:spPr>
        <p:txBody>
          <a:bodyPr/>
          <a:lstStyle>
            <a:lvl1pPr>
              <a:defRPr>
                <a:solidFill>
                  <a:schemeClr val="accent1"/>
                </a:solidFill>
              </a:defRPr>
            </a:lvl1pPr>
          </a:lstStyle>
          <a:p>
            <a:fld id="{F2DE15C3-4855-D642-A172-19CBA6E085D4}"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5997388" y="224492"/>
            <a:ext cx="2133600" cy="365125"/>
          </a:xfrm>
          <a:prstGeom prst="rect">
            <a:avLst/>
          </a:prstGeom>
        </p:spPr>
        <p:txBody>
          <a:bodyPr/>
          <a:lstStyle/>
          <a:p>
            <a:fld id="{6DBD23F9-AFC3-3547-BB6F-69A3BBC811D0}" type="datetimeFigureOut">
              <a:rPr lang="en-US" smtClean="0"/>
              <a:t>10/1/2012</a:t>
            </a:fld>
            <a:endParaRPr lang="en-US"/>
          </a:p>
        </p:txBody>
      </p:sp>
      <p:sp>
        <p:nvSpPr>
          <p:cNvPr id="5" name="Footer Placeholder 4"/>
          <p:cNvSpPr>
            <a:spLocks noGrp="1"/>
          </p:cNvSpPr>
          <p:nvPr>
            <p:ph type="ftr" sz="quarter" idx="11"/>
          </p:nvPr>
        </p:nvSpPr>
        <p:spPr>
          <a:xfrm>
            <a:off x="4641448" y="5852160"/>
            <a:ext cx="3502152"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649096" y="224491"/>
            <a:ext cx="1332156" cy="365125"/>
          </a:xfrm>
          <a:prstGeom prst="rect">
            <a:avLst/>
          </a:prstGeom>
        </p:spPr>
        <p:txBody>
          <a:bodyPr/>
          <a:lstStyle/>
          <a:p>
            <a:fld id="{F2DE15C3-4855-D642-A172-19CBA6E085D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5997388" y="224492"/>
            <a:ext cx="2133600" cy="365125"/>
          </a:xfrm>
          <a:prstGeom prst="rect">
            <a:avLst/>
          </a:prstGeom>
        </p:spPr>
        <p:txBody>
          <a:bodyPr/>
          <a:lstStyle/>
          <a:p>
            <a:fld id="{6DBD23F9-AFC3-3547-BB6F-69A3BBC811D0}" type="datetimeFigureOut">
              <a:rPr lang="en-US" smtClean="0"/>
              <a:t>10/1/2012</a:t>
            </a:fld>
            <a:endParaRPr lang="en-US"/>
          </a:p>
        </p:txBody>
      </p:sp>
      <p:sp>
        <p:nvSpPr>
          <p:cNvPr id="5" name="Footer Placeholder 4"/>
          <p:cNvSpPr>
            <a:spLocks noGrp="1"/>
          </p:cNvSpPr>
          <p:nvPr>
            <p:ph type="ftr" sz="quarter" idx="11"/>
          </p:nvPr>
        </p:nvSpPr>
        <p:spPr>
          <a:xfrm>
            <a:off x="4641448" y="5852160"/>
            <a:ext cx="3502152"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649096" y="224491"/>
            <a:ext cx="1332156" cy="365125"/>
          </a:xfrm>
          <a:prstGeom prst="rect">
            <a:avLst/>
          </a:prstGeom>
        </p:spPr>
        <p:txBody>
          <a:bodyPr/>
          <a:lstStyle/>
          <a:p>
            <a:fld id="{F2DE15C3-4855-D642-A172-19CBA6E085D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a:off x="4641448" y="5852160"/>
            <a:ext cx="3502152" cy="365125"/>
          </a:xfrm>
          <a:prstGeom prst="rect">
            <a:avLst/>
          </a:prstGeom>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997388" y="224492"/>
            <a:ext cx="2133600" cy="365125"/>
          </a:xfrm>
          <a:prstGeom prst="rect">
            <a:avLst/>
          </a:prstGeom>
        </p:spPr>
        <p:txBody>
          <a:bodyPr/>
          <a:lstStyle/>
          <a:p>
            <a:fld id="{6DBD23F9-AFC3-3547-BB6F-69A3BBC811D0}" type="datetimeFigureOut">
              <a:rPr lang="en-US" smtClean="0"/>
              <a:t>10/1/2012</a:t>
            </a:fld>
            <a:endParaRPr lang="en-US"/>
          </a:p>
        </p:txBody>
      </p:sp>
      <p:sp>
        <p:nvSpPr>
          <p:cNvPr id="5" name="Footer Placeholder 4"/>
          <p:cNvSpPr>
            <a:spLocks noGrp="1"/>
          </p:cNvSpPr>
          <p:nvPr>
            <p:ph type="ftr" sz="quarter" idx="11"/>
          </p:nvPr>
        </p:nvSpPr>
        <p:spPr>
          <a:xfrm>
            <a:off x="4641448" y="5852160"/>
            <a:ext cx="3502152"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649096" y="224491"/>
            <a:ext cx="1332156" cy="365125"/>
          </a:xfrm>
          <a:prstGeom prst="rect">
            <a:avLst/>
          </a:prstGeom>
        </p:spPr>
        <p:txBody>
          <a:bodyPr/>
          <a:lstStyle/>
          <a:p>
            <a:fld id="{F2DE15C3-4855-D642-A172-19CBA6E085D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a:xfrm>
            <a:off x="5997388" y="224492"/>
            <a:ext cx="2133600" cy="365125"/>
          </a:xfrm>
          <a:prstGeom prst="rect">
            <a:avLst/>
          </a:prstGeom>
        </p:spPr>
        <p:txBody>
          <a:bodyPr/>
          <a:lstStyle/>
          <a:p>
            <a:fld id="{6DBD23F9-AFC3-3547-BB6F-69A3BBC811D0}" type="datetimeFigureOut">
              <a:rPr lang="en-US" smtClean="0"/>
              <a:t>10/1/2012</a:t>
            </a:fld>
            <a:endParaRPr lang="en-US"/>
          </a:p>
        </p:txBody>
      </p:sp>
      <p:sp>
        <p:nvSpPr>
          <p:cNvPr id="6" name="Footer Placeholder 5"/>
          <p:cNvSpPr>
            <a:spLocks noGrp="1"/>
          </p:cNvSpPr>
          <p:nvPr>
            <p:ph type="ftr" sz="quarter" idx="11"/>
          </p:nvPr>
        </p:nvSpPr>
        <p:spPr>
          <a:xfrm>
            <a:off x="4641448" y="5852160"/>
            <a:ext cx="3502152"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4649096" y="224491"/>
            <a:ext cx="1332156" cy="365125"/>
          </a:xfrm>
          <a:prstGeom prst="rect">
            <a:avLst/>
          </a:prstGeom>
        </p:spPr>
        <p:txBody>
          <a:bodyPr/>
          <a:lstStyle/>
          <a:p>
            <a:fld id="{F2DE15C3-4855-D642-A172-19CBA6E085D4}"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5997388" y="224492"/>
            <a:ext cx="2133600" cy="365125"/>
          </a:xfrm>
          <a:prstGeom prst="rect">
            <a:avLst/>
          </a:prstGeom>
        </p:spPr>
        <p:txBody>
          <a:bodyPr/>
          <a:lstStyle/>
          <a:p>
            <a:fld id="{6DBD23F9-AFC3-3547-BB6F-69A3BBC811D0}" type="datetimeFigureOut">
              <a:rPr lang="en-US" smtClean="0"/>
              <a:t>10/1/2012</a:t>
            </a:fld>
            <a:endParaRPr lang="en-US"/>
          </a:p>
        </p:txBody>
      </p:sp>
      <p:sp>
        <p:nvSpPr>
          <p:cNvPr id="8" name="Footer Placeholder 7"/>
          <p:cNvSpPr>
            <a:spLocks noGrp="1"/>
          </p:cNvSpPr>
          <p:nvPr>
            <p:ph type="ftr" sz="quarter" idx="11"/>
          </p:nvPr>
        </p:nvSpPr>
        <p:spPr>
          <a:xfrm>
            <a:off x="4641448" y="5852160"/>
            <a:ext cx="3502152"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4649096" y="224491"/>
            <a:ext cx="1332156" cy="365125"/>
          </a:xfrm>
          <a:prstGeom prst="rect">
            <a:avLst/>
          </a:prstGeom>
        </p:spPr>
        <p:txBody>
          <a:bodyPr/>
          <a:lstStyle/>
          <a:p>
            <a:fld id="{F2DE15C3-4855-D642-A172-19CBA6E085D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5997388" y="224492"/>
            <a:ext cx="2133600" cy="365125"/>
          </a:xfrm>
          <a:prstGeom prst="rect">
            <a:avLst/>
          </a:prstGeom>
        </p:spPr>
        <p:txBody>
          <a:bodyPr/>
          <a:lstStyle/>
          <a:p>
            <a:fld id="{6DBD23F9-AFC3-3547-BB6F-69A3BBC811D0}" type="datetimeFigureOut">
              <a:rPr lang="en-US" smtClean="0"/>
              <a:t>10/1/2012</a:t>
            </a:fld>
            <a:endParaRPr lang="en-US"/>
          </a:p>
        </p:txBody>
      </p:sp>
      <p:sp>
        <p:nvSpPr>
          <p:cNvPr id="4" name="Footer Placeholder 3"/>
          <p:cNvSpPr>
            <a:spLocks noGrp="1"/>
          </p:cNvSpPr>
          <p:nvPr>
            <p:ph type="ftr" sz="quarter" idx="11"/>
          </p:nvPr>
        </p:nvSpPr>
        <p:spPr>
          <a:xfrm>
            <a:off x="4641448" y="5852160"/>
            <a:ext cx="3502152"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4649096" y="224491"/>
            <a:ext cx="1332156" cy="365125"/>
          </a:xfrm>
          <a:prstGeom prst="rect">
            <a:avLst/>
          </a:prstGeom>
        </p:spPr>
        <p:txBody>
          <a:bodyPr/>
          <a:lstStyle/>
          <a:p>
            <a:fld id="{F2DE15C3-4855-D642-A172-19CBA6E085D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5997388" y="224492"/>
            <a:ext cx="2133600" cy="365125"/>
          </a:xfrm>
          <a:prstGeom prst="rect">
            <a:avLst/>
          </a:prstGeom>
        </p:spPr>
        <p:txBody>
          <a:bodyPr/>
          <a:lstStyle/>
          <a:p>
            <a:fld id="{6DBD23F9-AFC3-3547-BB6F-69A3BBC811D0}" type="datetimeFigureOut">
              <a:rPr lang="en-US" smtClean="0"/>
              <a:t>10/1/2012</a:t>
            </a:fld>
            <a:endParaRPr lang="en-US"/>
          </a:p>
        </p:txBody>
      </p:sp>
      <p:sp>
        <p:nvSpPr>
          <p:cNvPr id="3" name="Footer Placeholder 2"/>
          <p:cNvSpPr>
            <a:spLocks noGrp="1"/>
          </p:cNvSpPr>
          <p:nvPr>
            <p:ph type="ftr" sz="quarter" idx="11"/>
          </p:nvPr>
        </p:nvSpPr>
        <p:spPr>
          <a:xfrm>
            <a:off x="4641448" y="5852160"/>
            <a:ext cx="3502152"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4649096" y="224491"/>
            <a:ext cx="1332156" cy="365125"/>
          </a:xfrm>
          <a:prstGeom prst="rect">
            <a:avLst/>
          </a:prstGeom>
        </p:spPr>
        <p:txBody>
          <a:bodyPr/>
          <a:lstStyle/>
          <a:p>
            <a:fld id="{F2DE15C3-4855-D642-A172-19CBA6E085D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a:xfrm>
            <a:off x="5997388" y="224492"/>
            <a:ext cx="2133600" cy="365125"/>
          </a:xfrm>
          <a:prstGeom prst="rect">
            <a:avLst/>
          </a:prstGeom>
        </p:spPr>
        <p:txBody>
          <a:bodyPr/>
          <a:lstStyle/>
          <a:p>
            <a:fld id="{6DBD23F9-AFC3-3547-BB6F-69A3BBC811D0}" type="datetimeFigureOut">
              <a:rPr lang="en-US" smtClean="0"/>
              <a:t>10/1/2012</a:t>
            </a:fld>
            <a:endParaRPr lang="en-US"/>
          </a:p>
        </p:txBody>
      </p:sp>
      <p:sp>
        <p:nvSpPr>
          <p:cNvPr id="7" name="Slide Number Placeholder 6"/>
          <p:cNvSpPr>
            <a:spLocks noGrp="1"/>
          </p:cNvSpPr>
          <p:nvPr>
            <p:ph type="sldNum" sz="quarter" idx="12"/>
          </p:nvPr>
        </p:nvSpPr>
        <p:spPr>
          <a:xfrm>
            <a:off x="4649096" y="224491"/>
            <a:ext cx="1332156" cy="365125"/>
          </a:xfrm>
          <a:prstGeom prst="rect">
            <a:avLst/>
          </a:prstGeom>
        </p:spPr>
        <p:txBody>
          <a:bodyPr/>
          <a:lstStyle/>
          <a:p>
            <a:fld id="{F2DE15C3-4855-D642-A172-19CBA6E085D4}"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a:prstGeom prst="rect">
            <a:avLst/>
          </a:prstGeo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5997388" y="224492"/>
            <a:ext cx="2133600" cy="365125"/>
          </a:xfrm>
          <a:prstGeom prst="rect">
            <a:avLst/>
          </a:prstGeom>
        </p:spPr>
        <p:txBody>
          <a:bodyPr/>
          <a:lstStyle/>
          <a:p>
            <a:fld id="{6DBD23F9-AFC3-3547-BB6F-69A3BBC811D0}" type="datetimeFigureOut">
              <a:rPr lang="en-US" smtClean="0"/>
              <a:t>10/1/2012</a:t>
            </a:fld>
            <a:endParaRPr lang="en-US"/>
          </a:p>
        </p:txBody>
      </p:sp>
      <p:sp>
        <p:nvSpPr>
          <p:cNvPr id="6" name="Footer Placeholder 5"/>
          <p:cNvSpPr>
            <a:spLocks noGrp="1"/>
          </p:cNvSpPr>
          <p:nvPr>
            <p:ph type="ftr" sz="quarter" idx="11"/>
          </p:nvPr>
        </p:nvSpPr>
        <p:spPr>
          <a:xfrm>
            <a:off x="4641448" y="5724835"/>
            <a:ext cx="3493664" cy="365125"/>
          </a:xfrm>
          <a:prstGeom prst="rect">
            <a:avLst/>
          </a:prstGeom>
        </p:spPr>
        <p:txBody>
          <a:bodyPr>
            <a:normAutofit/>
          </a:bodyPr>
          <a:lstStyle/>
          <a:p>
            <a:endParaRPr lang="en-US"/>
          </a:p>
        </p:txBody>
      </p:sp>
      <p:sp>
        <p:nvSpPr>
          <p:cNvPr id="7" name="Slide Number Placeholder 6"/>
          <p:cNvSpPr>
            <a:spLocks noGrp="1"/>
          </p:cNvSpPr>
          <p:nvPr>
            <p:ph type="sldNum" sz="quarter" idx="12"/>
          </p:nvPr>
        </p:nvSpPr>
        <p:spPr>
          <a:xfrm>
            <a:off x="4649096" y="224491"/>
            <a:ext cx="1332156" cy="365125"/>
          </a:xfrm>
          <a:prstGeom prst="rect">
            <a:avLst/>
          </a:prstGeom>
        </p:spPr>
        <p:txBody>
          <a:bodyPr/>
          <a:lstStyle/>
          <a:p>
            <a:fld id="{F2DE15C3-4855-D642-A172-19CBA6E085D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300832" y="-21511"/>
            <a:ext cx="4311172" cy="8014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400996" y="-21510"/>
            <a:ext cx="4107378" cy="71512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33365" y="1896537"/>
            <a:ext cx="3313355" cy="3970369"/>
          </a:xfrm>
        </p:spPr>
        <p:txBody>
          <a:bodyPr>
            <a:noAutofit/>
          </a:bodyPr>
          <a:lstStyle/>
          <a:p>
            <a:pPr algn="ctr"/>
            <a:r>
              <a:rPr lang="en-US" sz="4400" b="1" dirty="0" smtClean="0"/>
              <a:t>Welcome to </a:t>
            </a:r>
            <a:br>
              <a:rPr lang="en-US" sz="4400" b="1" dirty="0" smtClean="0"/>
            </a:br>
            <a:r>
              <a:rPr lang="en-US" sz="4400" b="1" dirty="0" smtClean="0"/>
              <a:t>The </a:t>
            </a:r>
            <a:r>
              <a:rPr lang="en-US" sz="4400" b="1" dirty="0" smtClean="0"/>
              <a:t>Electron Hotel</a:t>
            </a:r>
            <a:endParaRPr lang="en-US" sz="4400" b="1" dirty="0"/>
          </a:p>
        </p:txBody>
      </p:sp>
    </p:spTree>
    <p:extLst>
      <p:ext uri="{BB962C8B-B14F-4D97-AF65-F5344CB8AC3E}">
        <p14:creationId xmlns:p14="http://schemas.microsoft.com/office/powerpoint/2010/main" val="13662350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032932"/>
            <a:ext cx="7366000" cy="5444067"/>
          </a:xfrm>
        </p:spPr>
        <p:txBody>
          <a:bodyPr>
            <a:normAutofit/>
          </a:bodyPr>
          <a:lstStyle/>
          <a:p>
            <a:pPr marL="571500" indent="-571500">
              <a:buFont typeface="Wingdings" pitchFamily="2" charset="2"/>
              <a:buChar char="§"/>
            </a:pPr>
            <a:endParaRPr lang="en-US" sz="4000" dirty="0" smtClean="0"/>
          </a:p>
          <a:p>
            <a:pPr marL="571500" indent="-571500">
              <a:buFont typeface="Wingdings" pitchFamily="2" charset="2"/>
              <a:buChar char="§"/>
            </a:pPr>
            <a:endParaRPr lang="en-US" sz="4000" dirty="0" smtClean="0"/>
          </a:p>
          <a:p>
            <a:pPr marL="0" indent="0">
              <a:buNone/>
            </a:pPr>
            <a:endParaRPr lang="en-US" sz="4000" dirty="0" smtClean="0"/>
          </a:p>
          <a:p>
            <a:pPr marL="571500" indent="-571500">
              <a:buFont typeface="Wingdings" pitchFamily="2" charset="2"/>
              <a:buChar char="§"/>
            </a:pPr>
            <a:endParaRPr lang="en-US" sz="4000" dirty="0" smtClean="0"/>
          </a:p>
          <a:p>
            <a:pPr marL="571500" indent="-571500">
              <a:buFont typeface="Wingdings" pitchFamily="2" charset="2"/>
              <a:buChar char="§"/>
            </a:pPr>
            <a:endParaRPr lang="en-US" sz="4000" dirty="0"/>
          </a:p>
          <a:p>
            <a:pPr marL="571500" indent="-571500">
              <a:buFont typeface="Wingdings" pitchFamily="2" charset="2"/>
              <a:buChar char="§"/>
            </a:pPr>
            <a:endParaRPr lang="en-US" sz="4000" dirty="0" smtClean="0"/>
          </a:p>
          <a:p>
            <a:pPr marL="571500" indent="-571500">
              <a:buFont typeface="Wingdings" pitchFamily="2" charset="2"/>
              <a:buChar char="§"/>
            </a:pPr>
            <a:endParaRPr lang="en-US" sz="4000" dirty="0" smtClean="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a:p>
        </p:txBody>
      </p:sp>
      <p:sp>
        <p:nvSpPr>
          <p:cNvPr id="10" name="Rectangle 166"/>
          <p:cNvSpPr>
            <a:spLocks noChangeArrowheads="1"/>
          </p:cNvSpPr>
          <p:nvPr/>
        </p:nvSpPr>
        <p:spPr bwMode="auto">
          <a:xfrm rot="5400000">
            <a:off x="5304181" y="2235343"/>
            <a:ext cx="335319" cy="106457"/>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CCCCCC">
                      <a:alpha val="74998"/>
                    </a:srgbClr>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7" name="Title 1"/>
          <p:cNvSpPr txBox="1">
            <a:spLocks/>
          </p:cNvSpPr>
          <p:nvPr/>
        </p:nvSpPr>
        <p:spPr>
          <a:xfrm>
            <a:off x="4555862" y="0"/>
            <a:ext cx="3902338" cy="643467"/>
          </a:xfrm>
          <a:prstGeom prst="rect">
            <a:avLst/>
          </a:prstGeom>
        </p:spPr>
        <p:txBody>
          <a:bodyPr vert="horz" lIns="91440" tIns="45720" rIns="91440" bIns="45720" rtlCol="0" anchor="b">
            <a:normAutofit fontScale="70000" lnSpcReduction="20000"/>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3200" b="1" dirty="0" smtClean="0"/>
              <a:t>Assigning Beds to Guests</a:t>
            </a:r>
            <a:endParaRPr lang="en-US" sz="3200" b="1" dirty="0"/>
          </a:p>
        </p:txBody>
      </p:sp>
      <p:sp>
        <p:nvSpPr>
          <p:cNvPr id="2" name="Rectangle 1"/>
          <p:cNvSpPr/>
          <p:nvPr/>
        </p:nvSpPr>
        <p:spPr>
          <a:xfrm>
            <a:off x="2286000" y="2828836"/>
            <a:ext cx="4572000" cy="1200329"/>
          </a:xfrm>
          <a:prstGeom prst="rect">
            <a:avLst/>
          </a:prstGeom>
        </p:spPr>
        <p:txBody>
          <a:bodyPr>
            <a:spAutoFit/>
          </a:bodyPr>
          <a:lstStyle/>
          <a:p>
            <a:r>
              <a:rPr lang="en-US" dirty="0"/>
              <a:t>This is known as the </a:t>
            </a:r>
            <a:r>
              <a:rPr lang="en-US" b="1" dirty="0" err="1"/>
              <a:t>Aufbau</a:t>
            </a:r>
            <a:r>
              <a:rPr lang="en-US" b="1" dirty="0"/>
              <a:t> principle</a:t>
            </a:r>
            <a:r>
              <a:rPr lang="en-US" dirty="0"/>
              <a:t>. The </a:t>
            </a:r>
            <a:r>
              <a:rPr lang="en-US" dirty="0" err="1"/>
              <a:t>Aufbau</a:t>
            </a:r>
            <a:r>
              <a:rPr lang="en-US" dirty="0"/>
              <a:t> principle tells us that electrons fill up the orbitals that have the lowest energy first. </a:t>
            </a:r>
          </a:p>
        </p:txBody>
      </p:sp>
    </p:spTree>
    <p:extLst>
      <p:ext uri="{BB962C8B-B14F-4D97-AF65-F5344CB8AC3E}">
        <p14:creationId xmlns:p14="http://schemas.microsoft.com/office/powerpoint/2010/main" val="16608664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p:cNvPicPr>
          <p:nvPr>
            <p:ph idx="1"/>
          </p:nvPr>
        </p:nvPicPr>
        <p:blipFill>
          <a:blip r:embed="rId3"/>
          <a:stretch>
            <a:fillRect/>
          </a:stretch>
        </p:blipFill>
        <p:spPr>
          <a:xfrm>
            <a:off x="2312194" y="2797175"/>
            <a:ext cx="4238625" cy="2562225"/>
          </a:xfrm>
          <a:prstGeom prst="rect">
            <a:avLst/>
          </a:prstGeom>
        </p:spPr>
      </p:pic>
    </p:spTree>
    <p:extLst>
      <p:ext uri="{BB962C8B-B14F-4D97-AF65-F5344CB8AC3E}">
        <p14:creationId xmlns:p14="http://schemas.microsoft.com/office/powerpoint/2010/main" val="35826295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5862" y="0"/>
            <a:ext cx="3902338" cy="643467"/>
          </a:xfrm>
        </p:spPr>
        <p:txBody>
          <a:bodyPr>
            <a:normAutofit/>
          </a:bodyPr>
          <a:lstStyle/>
          <a:p>
            <a:pPr algn="ctr"/>
            <a:r>
              <a:rPr lang="en-US" sz="3200" b="1" dirty="0" smtClean="0"/>
              <a:t>Hotel Organization</a:t>
            </a:r>
            <a:endParaRPr lang="en-US" sz="3200" b="1" dirty="0"/>
          </a:p>
        </p:txBody>
      </p:sp>
      <p:sp>
        <p:nvSpPr>
          <p:cNvPr id="3" name="Content Placeholder 2"/>
          <p:cNvSpPr>
            <a:spLocks noGrp="1"/>
          </p:cNvSpPr>
          <p:nvPr>
            <p:ph idx="1"/>
          </p:nvPr>
        </p:nvSpPr>
        <p:spPr>
          <a:xfrm>
            <a:off x="914400" y="1032933"/>
            <a:ext cx="7366000" cy="5232400"/>
          </a:xfrm>
        </p:spPr>
        <p:txBody>
          <a:bodyPr>
            <a:normAutofit fontScale="77500" lnSpcReduction="20000"/>
          </a:bodyPr>
          <a:lstStyle/>
          <a:p>
            <a:pPr marL="347472">
              <a:spcBef>
                <a:spcPts val="24"/>
              </a:spcBef>
              <a:buFont typeface="Wingdings" pitchFamily="2" charset="2"/>
              <a:buChar char="§"/>
            </a:pPr>
            <a:r>
              <a:rPr lang="en-US" sz="4000" dirty="0" smtClean="0"/>
              <a:t>There are four types of rooms in the hotel</a:t>
            </a:r>
            <a:r>
              <a:rPr lang="en-US" sz="4000" dirty="0" smtClean="0"/>
              <a:t>.</a:t>
            </a:r>
          </a:p>
          <a:p>
            <a:pPr marL="571500" indent="-571500">
              <a:spcBef>
                <a:spcPts val="0"/>
              </a:spcBef>
              <a:buFont typeface="Wingdings" pitchFamily="2" charset="2"/>
              <a:buChar char="§"/>
            </a:pPr>
            <a:endParaRPr lang="en-US" sz="4000" dirty="0" smtClean="0"/>
          </a:p>
          <a:p>
            <a:pPr lvl="2">
              <a:buSzPct val="75000"/>
              <a:buFont typeface="Arial" pitchFamily="34" charset="0"/>
              <a:buChar char="•"/>
            </a:pPr>
            <a:r>
              <a:rPr lang="en-US" sz="3600" dirty="0" smtClean="0"/>
              <a:t>s – simple		$</a:t>
            </a:r>
          </a:p>
          <a:p>
            <a:pPr lvl="2">
              <a:buSzPct val="75000"/>
              <a:buFont typeface="Arial" pitchFamily="34" charset="0"/>
              <a:buChar char="•"/>
            </a:pPr>
            <a:r>
              <a:rPr lang="en-US" sz="3600" dirty="0" smtClean="0"/>
              <a:t>p – pretty		$$</a:t>
            </a:r>
          </a:p>
          <a:p>
            <a:pPr lvl="2">
              <a:buSzPct val="75000"/>
              <a:buFont typeface="Arial" pitchFamily="34" charset="0"/>
              <a:buChar char="•"/>
            </a:pPr>
            <a:r>
              <a:rPr lang="en-US" sz="3600" dirty="0" smtClean="0"/>
              <a:t>d – deluxe		$$$</a:t>
            </a:r>
          </a:p>
          <a:p>
            <a:pPr lvl="2">
              <a:buSzPct val="75000"/>
              <a:buFont typeface="Arial" pitchFamily="34" charset="0"/>
              <a:buChar char="•"/>
            </a:pPr>
            <a:r>
              <a:rPr lang="en-US" sz="3600" dirty="0" smtClean="0"/>
              <a:t>f – fabulous	$$$$</a:t>
            </a:r>
          </a:p>
          <a:p>
            <a:pPr>
              <a:buSzPct val="75000"/>
              <a:buFont typeface="Wingdings" pitchFamily="2" charset="2"/>
              <a:buChar char="§"/>
            </a:pPr>
            <a:endParaRPr lang="en-US" sz="4000" dirty="0" smtClean="0"/>
          </a:p>
          <a:p>
            <a:pPr>
              <a:buSzPct val="75000"/>
              <a:buFont typeface="Wingdings" pitchFamily="2" charset="2"/>
              <a:buChar char="§"/>
            </a:pPr>
            <a:r>
              <a:rPr lang="en-US" sz="4000" dirty="0" smtClean="0"/>
              <a:t>There </a:t>
            </a:r>
            <a:r>
              <a:rPr lang="en-US" sz="4000" dirty="0"/>
              <a:t>are two single beds in each room</a:t>
            </a:r>
            <a:r>
              <a:rPr lang="en-US" sz="4000" dirty="0" smtClean="0"/>
              <a:t>.</a:t>
            </a:r>
          </a:p>
          <a:p>
            <a:pPr>
              <a:buSzPct val="75000"/>
              <a:buFont typeface="Wingdings" pitchFamily="2" charset="2"/>
              <a:buChar char="§"/>
            </a:pPr>
            <a:r>
              <a:rPr lang="en-US" sz="4000" dirty="0" smtClean="0"/>
              <a:t>This hotel assigns guests to bed, not  just rooms.</a:t>
            </a:r>
            <a:endParaRPr lang="en-US" sz="4000" dirty="0"/>
          </a:p>
          <a:p>
            <a:pPr marL="68580" indent="0">
              <a:buSzPct val="75000"/>
              <a:buNone/>
            </a:pPr>
            <a:endParaRPr lang="en-US" sz="4000" dirty="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3202023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5862" y="0"/>
            <a:ext cx="3902338" cy="643467"/>
          </a:xfrm>
        </p:spPr>
        <p:txBody>
          <a:bodyPr>
            <a:normAutofit/>
          </a:bodyPr>
          <a:lstStyle/>
          <a:p>
            <a:pPr algn="ctr"/>
            <a:r>
              <a:rPr lang="en-US" sz="3200" b="1" dirty="0" smtClean="0"/>
              <a:t>Hotel Organization</a:t>
            </a:r>
            <a:endParaRPr lang="en-US" sz="3200" b="1" dirty="0"/>
          </a:p>
        </p:txBody>
      </p:sp>
      <p:sp>
        <p:nvSpPr>
          <p:cNvPr id="3" name="Content Placeholder 2"/>
          <p:cNvSpPr>
            <a:spLocks noGrp="1"/>
          </p:cNvSpPr>
          <p:nvPr>
            <p:ph idx="1"/>
          </p:nvPr>
        </p:nvSpPr>
        <p:spPr>
          <a:xfrm>
            <a:off x="914400" y="1032933"/>
            <a:ext cx="7366000" cy="5232400"/>
          </a:xfrm>
        </p:spPr>
        <p:txBody>
          <a:bodyPr>
            <a:normAutofit fontScale="77500" lnSpcReduction="20000"/>
          </a:bodyPr>
          <a:lstStyle/>
          <a:p>
            <a:pPr marL="347472">
              <a:spcBef>
                <a:spcPts val="24"/>
              </a:spcBef>
              <a:buFont typeface="Wingdings" pitchFamily="2" charset="2"/>
              <a:buChar char="§"/>
            </a:pPr>
            <a:r>
              <a:rPr lang="en-US" sz="4000" dirty="0" smtClean="0"/>
              <a:t>There are four types of rooms in the hotel</a:t>
            </a:r>
            <a:r>
              <a:rPr lang="en-US" sz="4000" dirty="0" smtClean="0"/>
              <a:t>.</a:t>
            </a:r>
          </a:p>
          <a:p>
            <a:pPr marL="571500" indent="-571500">
              <a:spcBef>
                <a:spcPts val="0"/>
              </a:spcBef>
              <a:buFont typeface="Wingdings" pitchFamily="2" charset="2"/>
              <a:buChar char="§"/>
            </a:pPr>
            <a:endParaRPr lang="en-US" sz="4000" dirty="0" smtClean="0"/>
          </a:p>
          <a:p>
            <a:pPr lvl="2">
              <a:buSzPct val="75000"/>
              <a:buFont typeface="Arial" pitchFamily="34" charset="0"/>
              <a:buChar char="•"/>
            </a:pPr>
            <a:r>
              <a:rPr lang="en-US" sz="3600" dirty="0" smtClean="0"/>
              <a:t>s </a:t>
            </a:r>
            <a:r>
              <a:rPr lang="en-US" sz="3600" dirty="0" smtClean="0"/>
              <a:t>– </a:t>
            </a:r>
            <a:r>
              <a:rPr lang="en-US" sz="3600" dirty="0" smtClean="0"/>
              <a:t>simple		$</a:t>
            </a:r>
          </a:p>
          <a:p>
            <a:pPr lvl="2">
              <a:buSzPct val="75000"/>
              <a:buFont typeface="Arial" pitchFamily="34" charset="0"/>
              <a:buChar char="•"/>
            </a:pPr>
            <a:r>
              <a:rPr lang="en-US" sz="3600" dirty="0" smtClean="0"/>
              <a:t>p </a:t>
            </a:r>
            <a:r>
              <a:rPr lang="en-US" sz="3600" dirty="0" smtClean="0"/>
              <a:t>– </a:t>
            </a:r>
            <a:r>
              <a:rPr lang="en-US" sz="3600" dirty="0" smtClean="0"/>
              <a:t>pretty		$$</a:t>
            </a:r>
          </a:p>
          <a:p>
            <a:pPr lvl="2">
              <a:buSzPct val="75000"/>
              <a:buFont typeface="Arial" pitchFamily="34" charset="0"/>
              <a:buChar char="•"/>
            </a:pPr>
            <a:r>
              <a:rPr lang="en-US" sz="3600" dirty="0" smtClean="0"/>
              <a:t>d </a:t>
            </a:r>
            <a:r>
              <a:rPr lang="en-US" sz="3600" dirty="0" smtClean="0"/>
              <a:t>– </a:t>
            </a:r>
            <a:r>
              <a:rPr lang="en-US" sz="3600" dirty="0" smtClean="0"/>
              <a:t>deluxe		$$$</a:t>
            </a:r>
          </a:p>
          <a:p>
            <a:pPr lvl="2">
              <a:buSzPct val="75000"/>
              <a:buFont typeface="Arial" pitchFamily="34" charset="0"/>
              <a:buChar char="•"/>
            </a:pPr>
            <a:r>
              <a:rPr lang="en-US" sz="3600" dirty="0" smtClean="0"/>
              <a:t>f </a:t>
            </a:r>
            <a:r>
              <a:rPr lang="en-US" sz="3600" dirty="0" smtClean="0"/>
              <a:t>– </a:t>
            </a:r>
            <a:r>
              <a:rPr lang="en-US" sz="3600" dirty="0" smtClean="0"/>
              <a:t>fabulous	$$$$</a:t>
            </a:r>
          </a:p>
          <a:p>
            <a:pPr>
              <a:buSzPct val="75000"/>
              <a:buFont typeface="Wingdings" pitchFamily="2" charset="2"/>
              <a:buChar char="§"/>
            </a:pPr>
            <a:endParaRPr lang="en-US" sz="4000" dirty="0" smtClean="0"/>
          </a:p>
          <a:p>
            <a:pPr>
              <a:buSzPct val="75000"/>
              <a:buFont typeface="Wingdings" pitchFamily="2" charset="2"/>
              <a:buChar char="§"/>
            </a:pPr>
            <a:r>
              <a:rPr lang="en-US" sz="4000" dirty="0" smtClean="0"/>
              <a:t>There </a:t>
            </a:r>
            <a:r>
              <a:rPr lang="en-US" sz="4000" dirty="0"/>
              <a:t>are two single beds in each room</a:t>
            </a:r>
            <a:r>
              <a:rPr lang="en-US" sz="4000" dirty="0" smtClean="0"/>
              <a:t>.</a:t>
            </a:r>
          </a:p>
          <a:p>
            <a:pPr>
              <a:buSzPct val="75000"/>
              <a:buFont typeface="Wingdings" pitchFamily="2" charset="2"/>
              <a:buChar char="§"/>
            </a:pPr>
            <a:r>
              <a:rPr lang="en-US" sz="4000" dirty="0" smtClean="0"/>
              <a:t>This hotel assigns guests to bed, not  just rooms.</a:t>
            </a:r>
            <a:endParaRPr lang="en-US" sz="4000" dirty="0"/>
          </a:p>
          <a:p>
            <a:pPr marL="68580" indent="0">
              <a:buSzPct val="75000"/>
              <a:buNone/>
            </a:pPr>
            <a:endParaRPr lang="en-US" sz="4000" dirty="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3659313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5862" y="0"/>
            <a:ext cx="3902338" cy="643467"/>
          </a:xfrm>
        </p:spPr>
        <p:txBody>
          <a:bodyPr>
            <a:normAutofit/>
          </a:bodyPr>
          <a:lstStyle/>
          <a:p>
            <a:pPr algn="ctr"/>
            <a:r>
              <a:rPr lang="en-US" sz="3200" b="1" dirty="0" smtClean="0"/>
              <a:t>Hotel Organization</a:t>
            </a:r>
            <a:endParaRPr lang="en-US" sz="3200" b="1" dirty="0"/>
          </a:p>
        </p:txBody>
      </p:sp>
      <p:sp>
        <p:nvSpPr>
          <p:cNvPr id="3" name="Content Placeholder 2"/>
          <p:cNvSpPr>
            <a:spLocks noGrp="1"/>
          </p:cNvSpPr>
          <p:nvPr>
            <p:ph idx="1"/>
          </p:nvPr>
        </p:nvSpPr>
        <p:spPr>
          <a:xfrm>
            <a:off x="914400" y="1032933"/>
            <a:ext cx="7366000" cy="5232400"/>
          </a:xfrm>
        </p:spPr>
        <p:txBody>
          <a:bodyPr>
            <a:normAutofit fontScale="77500" lnSpcReduction="20000"/>
          </a:bodyPr>
          <a:lstStyle/>
          <a:p>
            <a:pPr marL="347472">
              <a:spcBef>
                <a:spcPts val="24"/>
              </a:spcBef>
              <a:buFont typeface="Wingdings" pitchFamily="2" charset="2"/>
              <a:buChar char="§"/>
            </a:pPr>
            <a:r>
              <a:rPr lang="en-US" sz="4000" dirty="0" smtClean="0"/>
              <a:t>There are four types of rooms in the hotel</a:t>
            </a:r>
            <a:r>
              <a:rPr lang="en-US" sz="4000" dirty="0" smtClean="0"/>
              <a:t>.</a:t>
            </a:r>
          </a:p>
          <a:p>
            <a:pPr marL="571500" indent="-571500">
              <a:spcBef>
                <a:spcPts val="0"/>
              </a:spcBef>
              <a:buFont typeface="Wingdings" pitchFamily="2" charset="2"/>
              <a:buChar char="§"/>
            </a:pPr>
            <a:endParaRPr lang="en-US" sz="4000" dirty="0" smtClean="0"/>
          </a:p>
          <a:p>
            <a:pPr lvl="2">
              <a:buSzPct val="75000"/>
              <a:buFont typeface="Arial" pitchFamily="34" charset="0"/>
              <a:buChar char="•"/>
            </a:pPr>
            <a:r>
              <a:rPr lang="en-US" sz="3600" dirty="0" smtClean="0"/>
              <a:t>s </a:t>
            </a:r>
            <a:r>
              <a:rPr lang="en-US" sz="3600" dirty="0" smtClean="0"/>
              <a:t>– </a:t>
            </a:r>
            <a:r>
              <a:rPr lang="en-US" sz="3600" dirty="0" smtClean="0"/>
              <a:t>simple		$</a:t>
            </a:r>
          </a:p>
          <a:p>
            <a:pPr lvl="2">
              <a:buSzPct val="75000"/>
              <a:buFont typeface="Arial" pitchFamily="34" charset="0"/>
              <a:buChar char="•"/>
            </a:pPr>
            <a:r>
              <a:rPr lang="en-US" sz="3600" dirty="0" smtClean="0"/>
              <a:t>p </a:t>
            </a:r>
            <a:r>
              <a:rPr lang="en-US" sz="3600" dirty="0" smtClean="0"/>
              <a:t>– </a:t>
            </a:r>
            <a:r>
              <a:rPr lang="en-US" sz="3600" dirty="0" smtClean="0"/>
              <a:t>pretty		$$</a:t>
            </a:r>
          </a:p>
          <a:p>
            <a:pPr lvl="2">
              <a:buSzPct val="75000"/>
              <a:buFont typeface="Arial" pitchFamily="34" charset="0"/>
              <a:buChar char="•"/>
            </a:pPr>
            <a:r>
              <a:rPr lang="en-US" sz="3600" dirty="0" smtClean="0"/>
              <a:t>d </a:t>
            </a:r>
            <a:r>
              <a:rPr lang="en-US" sz="3600" dirty="0" smtClean="0"/>
              <a:t>– </a:t>
            </a:r>
            <a:r>
              <a:rPr lang="en-US" sz="3600" dirty="0" smtClean="0"/>
              <a:t>deluxe		$$$</a:t>
            </a:r>
          </a:p>
          <a:p>
            <a:pPr lvl="2">
              <a:buSzPct val="75000"/>
              <a:buFont typeface="Arial" pitchFamily="34" charset="0"/>
              <a:buChar char="•"/>
            </a:pPr>
            <a:r>
              <a:rPr lang="en-US" sz="3600" dirty="0" smtClean="0"/>
              <a:t>f </a:t>
            </a:r>
            <a:r>
              <a:rPr lang="en-US" sz="3600" dirty="0" smtClean="0"/>
              <a:t>– </a:t>
            </a:r>
            <a:r>
              <a:rPr lang="en-US" sz="3600" dirty="0" smtClean="0"/>
              <a:t>fabulous	$$$$</a:t>
            </a:r>
          </a:p>
          <a:p>
            <a:pPr>
              <a:buSzPct val="75000"/>
              <a:buFont typeface="Wingdings" pitchFamily="2" charset="2"/>
              <a:buChar char="§"/>
            </a:pPr>
            <a:endParaRPr lang="en-US" sz="4000" dirty="0" smtClean="0"/>
          </a:p>
          <a:p>
            <a:pPr>
              <a:buSzPct val="75000"/>
              <a:buFont typeface="Wingdings" pitchFamily="2" charset="2"/>
              <a:buChar char="§"/>
            </a:pPr>
            <a:r>
              <a:rPr lang="en-US" sz="4000" dirty="0" smtClean="0"/>
              <a:t>There </a:t>
            </a:r>
            <a:r>
              <a:rPr lang="en-US" sz="4000" dirty="0"/>
              <a:t>are two single beds in each room</a:t>
            </a:r>
            <a:r>
              <a:rPr lang="en-US" sz="4000" dirty="0" smtClean="0"/>
              <a:t>.</a:t>
            </a:r>
          </a:p>
          <a:p>
            <a:pPr>
              <a:buSzPct val="75000"/>
              <a:buFont typeface="Wingdings" pitchFamily="2" charset="2"/>
              <a:buChar char="§"/>
            </a:pPr>
            <a:r>
              <a:rPr lang="en-US" sz="4000" dirty="0" smtClean="0"/>
              <a:t>This hotel assigns guests to bed, not  just rooms.</a:t>
            </a:r>
            <a:endParaRPr lang="en-US" sz="4000" dirty="0"/>
          </a:p>
          <a:p>
            <a:pPr marL="68580" indent="0">
              <a:buSzPct val="75000"/>
              <a:buNone/>
            </a:pPr>
            <a:endParaRPr lang="en-US" sz="4000" dirty="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3659313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5862" y="0"/>
            <a:ext cx="3902338" cy="643467"/>
          </a:xfrm>
        </p:spPr>
        <p:txBody>
          <a:bodyPr>
            <a:normAutofit/>
          </a:bodyPr>
          <a:lstStyle/>
          <a:p>
            <a:pPr algn="ctr"/>
            <a:r>
              <a:rPr lang="en-US" sz="3200" b="1" dirty="0" smtClean="0"/>
              <a:t>Hotel Organization</a:t>
            </a:r>
            <a:endParaRPr lang="en-US" sz="3200" b="1" dirty="0"/>
          </a:p>
        </p:txBody>
      </p:sp>
      <p:sp>
        <p:nvSpPr>
          <p:cNvPr id="3" name="Content Placeholder 2"/>
          <p:cNvSpPr>
            <a:spLocks noGrp="1"/>
          </p:cNvSpPr>
          <p:nvPr>
            <p:ph idx="1"/>
          </p:nvPr>
        </p:nvSpPr>
        <p:spPr>
          <a:xfrm>
            <a:off x="914400" y="1032932"/>
            <a:ext cx="7366000" cy="5444067"/>
          </a:xfrm>
        </p:spPr>
        <p:txBody>
          <a:bodyPr>
            <a:normAutofit fontScale="62500" lnSpcReduction="20000"/>
          </a:bodyPr>
          <a:lstStyle/>
          <a:p>
            <a:pPr marL="571500" indent="-571500">
              <a:buFont typeface="Wingdings" pitchFamily="2" charset="2"/>
              <a:buChar char="§"/>
            </a:pPr>
            <a:endParaRPr lang="en-US" sz="4000" dirty="0" smtClean="0"/>
          </a:p>
          <a:p>
            <a:pPr marL="571500" indent="-571500">
              <a:buFont typeface="Wingdings" pitchFamily="2" charset="2"/>
              <a:buChar char="§"/>
            </a:pPr>
            <a:endParaRPr lang="en-US" sz="4000" dirty="0"/>
          </a:p>
          <a:p>
            <a:pPr marL="571500" indent="-571500">
              <a:buFont typeface="Wingdings" pitchFamily="2" charset="2"/>
              <a:buChar char="§"/>
            </a:pPr>
            <a:endParaRPr lang="en-US" sz="4000" dirty="0" smtClean="0"/>
          </a:p>
          <a:p>
            <a:pPr marL="0" indent="0">
              <a:buNone/>
            </a:pPr>
            <a:r>
              <a:rPr lang="en-US" sz="4000" dirty="0" smtClean="0"/>
              <a:t>4</a:t>
            </a:r>
            <a:r>
              <a:rPr lang="en-US" sz="4000" baseline="30000" dirty="0" smtClean="0"/>
              <a:t>th</a:t>
            </a:r>
            <a:r>
              <a:rPr lang="en-US" sz="4000" dirty="0" smtClean="0"/>
              <a:t> floor</a:t>
            </a:r>
          </a:p>
          <a:p>
            <a:pPr marL="0" indent="0">
              <a:buNone/>
            </a:pPr>
            <a:endParaRPr lang="en-US" sz="4000" dirty="0" smtClean="0"/>
          </a:p>
          <a:p>
            <a:pPr marL="0" indent="0">
              <a:buNone/>
            </a:pPr>
            <a:endParaRPr lang="en-US" sz="4000" dirty="0" smtClean="0"/>
          </a:p>
          <a:p>
            <a:pPr marL="0" indent="0">
              <a:buNone/>
            </a:pPr>
            <a:endParaRPr lang="en-US" sz="4000" dirty="0" smtClean="0"/>
          </a:p>
          <a:p>
            <a:pPr marL="0" indent="0">
              <a:buNone/>
            </a:pPr>
            <a:r>
              <a:rPr lang="en-US" sz="4000" dirty="0" smtClean="0"/>
              <a:t>3</a:t>
            </a:r>
            <a:r>
              <a:rPr lang="en-US" sz="4000" baseline="30000" dirty="0" smtClean="0"/>
              <a:t>rd</a:t>
            </a:r>
            <a:r>
              <a:rPr lang="en-US" sz="4000" dirty="0" smtClean="0"/>
              <a:t> floor</a:t>
            </a:r>
          </a:p>
          <a:p>
            <a:pPr marL="0" indent="0">
              <a:buNone/>
            </a:pPr>
            <a:endParaRPr lang="en-US" sz="4000" dirty="0" smtClean="0"/>
          </a:p>
          <a:p>
            <a:pPr marL="0" indent="0">
              <a:buNone/>
            </a:pPr>
            <a:endParaRPr lang="en-US" sz="4000" dirty="0" smtClean="0"/>
          </a:p>
          <a:p>
            <a:pPr marL="0" indent="0">
              <a:buNone/>
            </a:pPr>
            <a:r>
              <a:rPr lang="en-US" sz="4000" dirty="0" smtClean="0"/>
              <a:t>2</a:t>
            </a:r>
            <a:r>
              <a:rPr lang="en-US" sz="4000" baseline="30000" dirty="0" smtClean="0"/>
              <a:t>nd</a:t>
            </a:r>
            <a:r>
              <a:rPr lang="en-US" sz="4000" dirty="0" smtClean="0"/>
              <a:t> floor</a:t>
            </a:r>
          </a:p>
          <a:p>
            <a:pPr marL="0" indent="0">
              <a:buNone/>
            </a:pPr>
            <a:endParaRPr lang="en-US" sz="4000" dirty="0" smtClean="0"/>
          </a:p>
          <a:p>
            <a:pPr marL="0" indent="0">
              <a:buNone/>
            </a:pPr>
            <a:endParaRPr lang="en-US" sz="4000" dirty="0" smtClean="0"/>
          </a:p>
          <a:p>
            <a:pPr marL="0" indent="0">
              <a:buNone/>
            </a:pPr>
            <a:r>
              <a:rPr lang="en-US" sz="4000" dirty="0" smtClean="0"/>
              <a:t>1</a:t>
            </a:r>
            <a:r>
              <a:rPr lang="en-US" sz="4000" baseline="30000" dirty="0" smtClean="0"/>
              <a:t>st</a:t>
            </a:r>
            <a:r>
              <a:rPr lang="en-US" sz="4000" dirty="0" smtClean="0"/>
              <a:t> floor </a:t>
            </a:r>
          </a:p>
          <a:p>
            <a:pPr marL="571500" indent="-571500">
              <a:buFont typeface="Wingdings" pitchFamily="2" charset="2"/>
              <a:buChar char="§"/>
            </a:pPr>
            <a:endParaRPr lang="en-US" sz="4000" dirty="0" smtClean="0"/>
          </a:p>
          <a:p>
            <a:pPr marL="571500" indent="-571500">
              <a:buFont typeface="Wingdings" pitchFamily="2" charset="2"/>
              <a:buChar char="§"/>
            </a:pPr>
            <a:endParaRPr lang="en-US" sz="4000" dirty="0"/>
          </a:p>
          <a:p>
            <a:pPr marL="571500" indent="-571500">
              <a:buFont typeface="Wingdings" pitchFamily="2" charset="2"/>
              <a:buChar char="§"/>
            </a:pPr>
            <a:endParaRPr lang="en-US" sz="4000" dirty="0" smtClean="0"/>
          </a:p>
          <a:p>
            <a:pPr marL="571500" indent="-571500">
              <a:buFont typeface="Wingdings" pitchFamily="2" charset="2"/>
              <a:buChar char="§"/>
            </a:pPr>
            <a:endParaRPr lang="en-US" sz="4000" dirty="0" smtClean="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a:p>
        </p:txBody>
      </p:sp>
      <p:sp>
        <p:nvSpPr>
          <p:cNvPr id="10" name="Rectangle 166"/>
          <p:cNvSpPr>
            <a:spLocks noChangeArrowheads="1"/>
          </p:cNvSpPr>
          <p:nvPr/>
        </p:nvSpPr>
        <p:spPr bwMode="auto">
          <a:xfrm rot="5400000">
            <a:off x="5304181" y="2235343"/>
            <a:ext cx="335319" cy="106457"/>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CCCCCC">
                      <a:alpha val="74998"/>
                    </a:srgbClr>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nvGrpSpPr>
          <p:cNvPr id="124" name="Group 123"/>
          <p:cNvGrpSpPr/>
          <p:nvPr/>
        </p:nvGrpSpPr>
        <p:grpSpPr>
          <a:xfrm>
            <a:off x="2283657" y="1915964"/>
            <a:ext cx="5603811" cy="1477639"/>
            <a:chOff x="2070297" y="1580684"/>
            <a:chExt cx="5603811" cy="1477639"/>
          </a:xfrm>
        </p:grpSpPr>
        <p:grpSp>
          <p:nvGrpSpPr>
            <p:cNvPr id="120" name="Group 119"/>
            <p:cNvGrpSpPr/>
            <p:nvPr/>
          </p:nvGrpSpPr>
          <p:grpSpPr>
            <a:xfrm>
              <a:off x="2070297" y="1580684"/>
              <a:ext cx="1028700" cy="729838"/>
              <a:chOff x="1504822" y="2288160"/>
              <a:chExt cx="1028700" cy="729838"/>
            </a:xfrm>
          </p:grpSpPr>
          <p:grpSp>
            <p:nvGrpSpPr>
              <p:cNvPr id="17" name="Group 16"/>
              <p:cNvGrpSpPr/>
              <p:nvPr/>
            </p:nvGrpSpPr>
            <p:grpSpPr>
              <a:xfrm>
                <a:off x="1580334" y="2288160"/>
                <a:ext cx="519912" cy="496801"/>
                <a:chOff x="3117221" y="3656123"/>
                <a:chExt cx="519912" cy="496801"/>
              </a:xfrm>
            </p:grpSpPr>
            <p:sp>
              <p:nvSpPr>
                <p:cNvPr id="12" name="Rectangle 13"/>
                <p:cNvSpPr>
                  <a:spLocks noChangeArrowheads="1"/>
                </p:cNvSpPr>
                <p:nvPr/>
              </p:nvSpPr>
              <p:spPr bwMode="auto">
                <a:xfrm rot="16200000">
                  <a:off x="3128776" y="3644568"/>
                  <a:ext cx="496801" cy="51991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nvGrpSpPr>
                <p:cNvPr id="13" name="Group 14"/>
                <p:cNvGrpSpPr>
                  <a:grpSpLocks/>
                </p:cNvGrpSpPr>
                <p:nvPr/>
              </p:nvGrpSpPr>
              <p:grpSpPr bwMode="auto">
                <a:xfrm rot="16200000">
                  <a:off x="3210518" y="3589285"/>
                  <a:ext cx="331201" cy="502979"/>
                  <a:chOff x="109042200" y="108242100"/>
                  <a:chExt cx="2171700" cy="3200400"/>
                </a:xfrm>
              </p:grpSpPr>
              <p:pic>
                <p:nvPicPr>
                  <p:cNvPr id="15" name="Picture 15" descr="floorplanB[1]"/>
                  <p:cNvPicPr>
                    <a:picLocks noChangeAspect="1" noChangeArrowheads="1"/>
                  </p:cNvPicPr>
                  <p:nvPr/>
                </p:nvPicPr>
                <p:blipFill>
                  <a:blip r:embed="rId3">
                    <a:extLst>
                      <a:ext uri="{28A0092B-C50C-407E-A947-70E740481C1C}">
                        <a14:useLocalDpi xmlns:a14="http://schemas.microsoft.com/office/drawing/2010/main" val="0"/>
                      </a:ext>
                    </a:extLst>
                  </a:blip>
                  <a:srcRect l="86058" t="66904" r="1646" b="14586"/>
                  <a:stretch>
                    <a:fillRect/>
                  </a:stretch>
                </p:blipFill>
                <p:spPr bwMode="auto">
                  <a:xfrm>
                    <a:off x="109042200" y="108242100"/>
                    <a:ext cx="2171700" cy="3200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CCCCCC">
                              <a:alpha val="74998"/>
                            </a:srgbClr>
                          </a:outerShdw>
                        </a:effectLst>
                      </a14:hiddenEffects>
                    </a:ext>
                  </a:extLst>
                </p:spPr>
              </p:pic>
              <p:sp>
                <p:nvSpPr>
                  <p:cNvPr id="16" name="Rectangle 16"/>
                  <p:cNvSpPr>
                    <a:spLocks noChangeArrowheads="1"/>
                  </p:cNvSpPr>
                  <p:nvPr/>
                </p:nvSpPr>
                <p:spPr bwMode="auto">
                  <a:xfrm>
                    <a:off x="109042200" y="109499400"/>
                    <a:ext cx="2171700" cy="685800"/>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CCCCCC">
                              <a:alpha val="74998"/>
                            </a:srgbClr>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14" name="Rectangle 13"/>
                <p:cNvSpPr/>
                <p:nvPr/>
              </p:nvSpPr>
              <p:spPr>
                <a:xfrm rot="16200000">
                  <a:off x="3371409" y="3756945"/>
                  <a:ext cx="331201" cy="167660"/>
                </a:xfrm>
                <a:prstGeom prst="rect">
                  <a:avLst/>
                </a:prstGeom>
                <a:solidFill>
                  <a:schemeClr val="tx1">
                    <a:lumMod val="50000"/>
                    <a:lumOff val="50000"/>
                    <a:alpha val="54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16" name="TextBox 115"/>
              <p:cNvSpPr txBox="1"/>
              <p:nvPr/>
            </p:nvSpPr>
            <p:spPr>
              <a:xfrm>
                <a:off x="1504822" y="2740999"/>
                <a:ext cx="1028700" cy="276999"/>
              </a:xfrm>
              <a:prstGeom prst="rect">
                <a:avLst/>
              </a:prstGeom>
              <a:noFill/>
            </p:spPr>
            <p:txBody>
              <a:bodyPr wrap="square" rtlCol="0">
                <a:spAutoFit/>
              </a:bodyPr>
              <a:lstStyle/>
              <a:p>
                <a:r>
                  <a:rPr lang="en-US" sz="1200" dirty="0"/>
                  <a:t>s </a:t>
                </a:r>
                <a:r>
                  <a:rPr lang="en-US" sz="1200" dirty="0" smtClean="0"/>
                  <a:t>room</a:t>
                </a:r>
                <a:endParaRPr lang="en-US" dirty="0"/>
              </a:p>
            </p:txBody>
          </p:sp>
        </p:grpSp>
        <p:grpSp>
          <p:nvGrpSpPr>
            <p:cNvPr id="121" name="Group 120"/>
            <p:cNvGrpSpPr/>
            <p:nvPr/>
          </p:nvGrpSpPr>
          <p:grpSpPr>
            <a:xfrm>
              <a:off x="2949271" y="1596335"/>
              <a:ext cx="1658154" cy="733500"/>
              <a:chOff x="2383796" y="2288571"/>
              <a:chExt cx="1658154" cy="733500"/>
            </a:xfrm>
          </p:grpSpPr>
          <p:grpSp>
            <p:nvGrpSpPr>
              <p:cNvPr id="36" name="Group 35"/>
              <p:cNvGrpSpPr/>
              <p:nvPr/>
            </p:nvGrpSpPr>
            <p:grpSpPr>
              <a:xfrm>
                <a:off x="2383796" y="2288571"/>
                <a:ext cx="1658154" cy="498251"/>
                <a:chOff x="4164971" y="3744773"/>
                <a:chExt cx="1658154" cy="498251"/>
              </a:xfrm>
            </p:grpSpPr>
            <p:grpSp>
              <p:nvGrpSpPr>
                <p:cNvPr id="18" name="Group 17"/>
                <p:cNvGrpSpPr/>
                <p:nvPr/>
              </p:nvGrpSpPr>
              <p:grpSpPr>
                <a:xfrm>
                  <a:off x="4164971" y="3744773"/>
                  <a:ext cx="519912" cy="496801"/>
                  <a:chOff x="3117221" y="3656123"/>
                  <a:chExt cx="519912" cy="496801"/>
                </a:xfrm>
              </p:grpSpPr>
              <p:sp>
                <p:nvSpPr>
                  <p:cNvPr id="19" name="Rectangle 13"/>
                  <p:cNvSpPr>
                    <a:spLocks noChangeArrowheads="1"/>
                  </p:cNvSpPr>
                  <p:nvPr/>
                </p:nvSpPr>
                <p:spPr bwMode="auto">
                  <a:xfrm rot="16200000">
                    <a:off x="3128776" y="3644568"/>
                    <a:ext cx="496801" cy="51991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nvGrpSpPr>
                  <p:cNvPr id="20" name="Group 14"/>
                  <p:cNvGrpSpPr>
                    <a:grpSpLocks/>
                  </p:cNvGrpSpPr>
                  <p:nvPr/>
                </p:nvGrpSpPr>
                <p:grpSpPr bwMode="auto">
                  <a:xfrm rot="16200000">
                    <a:off x="3210518" y="3589285"/>
                    <a:ext cx="331201" cy="502979"/>
                    <a:chOff x="109042200" y="108242100"/>
                    <a:chExt cx="2171700" cy="3200400"/>
                  </a:xfrm>
                </p:grpSpPr>
                <p:pic>
                  <p:nvPicPr>
                    <p:cNvPr id="22" name="Picture 15" descr="floorplanB[1]"/>
                    <p:cNvPicPr>
                      <a:picLocks noChangeAspect="1" noChangeArrowheads="1"/>
                    </p:cNvPicPr>
                    <p:nvPr/>
                  </p:nvPicPr>
                  <p:blipFill>
                    <a:blip r:embed="rId3">
                      <a:extLst>
                        <a:ext uri="{28A0092B-C50C-407E-A947-70E740481C1C}">
                          <a14:useLocalDpi xmlns:a14="http://schemas.microsoft.com/office/drawing/2010/main" val="0"/>
                        </a:ext>
                      </a:extLst>
                    </a:blip>
                    <a:srcRect l="86058" t="66904" r="1646" b="14586"/>
                    <a:stretch>
                      <a:fillRect/>
                    </a:stretch>
                  </p:blipFill>
                  <p:spPr bwMode="auto">
                    <a:xfrm>
                      <a:off x="109042200" y="108242100"/>
                      <a:ext cx="2171700" cy="3200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CCCCCC">
                                <a:alpha val="74998"/>
                              </a:srgbClr>
                            </a:outerShdw>
                          </a:effectLst>
                        </a14:hiddenEffects>
                      </a:ext>
                    </a:extLst>
                  </p:spPr>
                </p:pic>
                <p:sp>
                  <p:nvSpPr>
                    <p:cNvPr id="23" name="Rectangle 16"/>
                    <p:cNvSpPr>
                      <a:spLocks noChangeArrowheads="1"/>
                    </p:cNvSpPr>
                    <p:nvPr/>
                  </p:nvSpPr>
                  <p:spPr bwMode="auto">
                    <a:xfrm>
                      <a:off x="109042200" y="109499400"/>
                      <a:ext cx="2171700" cy="685800"/>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CCCCCC">
                                <a:alpha val="74998"/>
                              </a:srgbClr>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21" name="Rectangle 20"/>
                  <p:cNvSpPr/>
                  <p:nvPr/>
                </p:nvSpPr>
                <p:spPr>
                  <a:xfrm rot="16200000">
                    <a:off x="3371409" y="3756945"/>
                    <a:ext cx="331201" cy="167660"/>
                  </a:xfrm>
                  <a:prstGeom prst="rect">
                    <a:avLst/>
                  </a:prstGeom>
                  <a:solidFill>
                    <a:schemeClr val="tx1">
                      <a:lumMod val="50000"/>
                      <a:lumOff val="50000"/>
                      <a:alpha val="54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4" name="Group 23"/>
                <p:cNvGrpSpPr/>
                <p:nvPr/>
              </p:nvGrpSpPr>
              <p:grpSpPr>
                <a:xfrm>
                  <a:off x="4736471" y="3746222"/>
                  <a:ext cx="519912" cy="496801"/>
                  <a:chOff x="3117221" y="3656123"/>
                  <a:chExt cx="519912" cy="496801"/>
                </a:xfrm>
              </p:grpSpPr>
              <p:sp>
                <p:nvSpPr>
                  <p:cNvPr id="25" name="Rectangle 13"/>
                  <p:cNvSpPr>
                    <a:spLocks noChangeArrowheads="1"/>
                  </p:cNvSpPr>
                  <p:nvPr/>
                </p:nvSpPr>
                <p:spPr bwMode="auto">
                  <a:xfrm rot="16200000">
                    <a:off x="3128776" y="3644568"/>
                    <a:ext cx="496801" cy="51991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nvGrpSpPr>
                  <p:cNvPr id="26" name="Group 14"/>
                  <p:cNvGrpSpPr>
                    <a:grpSpLocks/>
                  </p:cNvGrpSpPr>
                  <p:nvPr/>
                </p:nvGrpSpPr>
                <p:grpSpPr bwMode="auto">
                  <a:xfrm rot="16200000">
                    <a:off x="3210518" y="3589285"/>
                    <a:ext cx="331201" cy="502979"/>
                    <a:chOff x="109042200" y="108242100"/>
                    <a:chExt cx="2171700" cy="3200400"/>
                  </a:xfrm>
                </p:grpSpPr>
                <p:pic>
                  <p:nvPicPr>
                    <p:cNvPr id="28" name="Picture 15" descr="floorplanB[1]"/>
                    <p:cNvPicPr>
                      <a:picLocks noChangeAspect="1" noChangeArrowheads="1"/>
                    </p:cNvPicPr>
                    <p:nvPr/>
                  </p:nvPicPr>
                  <p:blipFill>
                    <a:blip r:embed="rId3">
                      <a:extLst>
                        <a:ext uri="{28A0092B-C50C-407E-A947-70E740481C1C}">
                          <a14:useLocalDpi xmlns:a14="http://schemas.microsoft.com/office/drawing/2010/main" val="0"/>
                        </a:ext>
                      </a:extLst>
                    </a:blip>
                    <a:srcRect l="86058" t="66904" r="1646" b="14586"/>
                    <a:stretch>
                      <a:fillRect/>
                    </a:stretch>
                  </p:blipFill>
                  <p:spPr bwMode="auto">
                    <a:xfrm>
                      <a:off x="109042200" y="108242100"/>
                      <a:ext cx="2171700" cy="3200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CCCCCC">
                                <a:alpha val="74998"/>
                              </a:srgbClr>
                            </a:outerShdw>
                          </a:effectLst>
                        </a14:hiddenEffects>
                      </a:ext>
                    </a:extLst>
                  </p:spPr>
                </p:pic>
                <p:sp>
                  <p:nvSpPr>
                    <p:cNvPr id="29" name="Rectangle 16"/>
                    <p:cNvSpPr>
                      <a:spLocks noChangeArrowheads="1"/>
                    </p:cNvSpPr>
                    <p:nvPr/>
                  </p:nvSpPr>
                  <p:spPr bwMode="auto">
                    <a:xfrm>
                      <a:off x="109042200" y="109499400"/>
                      <a:ext cx="2171700" cy="685800"/>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CCCCCC">
                                <a:alpha val="74998"/>
                              </a:srgbClr>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27" name="Rectangle 26"/>
                  <p:cNvSpPr/>
                  <p:nvPr/>
                </p:nvSpPr>
                <p:spPr>
                  <a:xfrm rot="16200000">
                    <a:off x="3371409" y="3756945"/>
                    <a:ext cx="331201" cy="167660"/>
                  </a:xfrm>
                  <a:prstGeom prst="rect">
                    <a:avLst/>
                  </a:prstGeom>
                  <a:solidFill>
                    <a:schemeClr val="tx1">
                      <a:lumMod val="50000"/>
                      <a:lumOff val="50000"/>
                      <a:alpha val="54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0" name="Group 29"/>
                <p:cNvGrpSpPr/>
                <p:nvPr/>
              </p:nvGrpSpPr>
              <p:grpSpPr>
                <a:xfrm>
                  <a:off x="5303213" y="3746223"/>
                  <a:ext cx="519912" cy="496801"/>
                  <a:chOff x="3117221" y="3656123"/>
                  <a:chExt cx="519912" cy="496801"/>
                </a:xfrm>
              </p:grpSpPr>
              <p:sp>
                <p:nvSpPr>
                  <p:cNvPr id="31" name="Rectangle 13"/>
                  <p:cNvSpPr>
                    <a:spLocks noChangeArrowheads="1"/>
                  </p:cNvSpPr>
                  <p:nvPr/>
                </p:nvSpPr>
                <p:spPr bwMode="auto">
                  <a:xfrm rot="16200000">
                    <a:off x="3128776" y="3644568"/>
                    <a:ext cx="496801" cy="51991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nvGrpSpPr>
                  <p:cNvPr id="32" name="Group 14"/>
                  <p:cNvGrpSpPr>
                    <a:grpSpLocks/>
                  </p:cNvGrpSpPr>
                  <p:nvPr/>
                </p:nvGrpSpPr>
                <p:grpSpPr bwMode="auto">
                  <a:xfrm rot="16200000">
                    <a:off x="3210518" y="3589285"/>
                    <a:ext cx="331201" cy="502979"/>
                    <a:chOff x="109042200" y="108242100"/>
                    <a:chExt cx="2171700" cy="3200400"/>
                  </a:xfrm>
                </p:grpSpPr>
                <p:pic>
                  <p:nvPicPr>
                    <p:cNvPr id="34" name="Picture 15" descr="floorplanB[1]"/>
                    <p:cNvPicPr>
                      <a:picLocks noChangeAspect="1" noChangeArrowheads="1"/>
                    </p:cNvPicPr>
                    <p:nvPr/>
                  </p:nvPicPr>
                  <p:blipFill>
                    <a:blip r:embed="rId3">
                      <a:extLst>
                        <a:ext uri="{28A0092B-C50C-407E-A947-70E740481C1C}">
                          <a14:useLocalDpi xmlns:a14="http://schemas.microsoft.com/office/drawing/2010/main" val="0"/>
                        </a:ext>
                      </a:extLst>
                    </a:blip>
                    <a:srcRect l="86058" t="66904" r="1646" b="14586"/>
                    <a:stretch>
                      <a:fillRect/>
                    </a:stretch>
                  </p:blipFill>
                  <p:spPr bwMode="auto">
                    <a:xfrm>
                      <a:off x="109042200" y="108242100"/>
                      <a:ext cx="2171700" cy="3200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CCCCCC">
                                <a:alpha val="74998"/>
                              </a:srgbClr>
                            </a:outerShdw>
                          </a:effectLst>
                        </a14:hiddenEffects>
                      </a:ext>
                    </a:extLst>
                  </p:spPr>
                </p:pic>
                <p:sp>
                  <p:nvSpPr>
                    <p:cNvPr id="35" name="Rectangle 16"/>
                    <p:cNvSpPr>
                      <a:spLocks noChangeArrowheads="1"/>
                    </p:cNvSpPr>
                    <p:nvPr/>
                  </p:nvSpPr>
                  <p:spPr bwMode="auto">
                    <a:xfrm>
                      <a:off x="109042200" y="109499400"/>
                      <a:ext cx="2171700" cy="685800"/>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CCCCCC">
                                <a:alpha val="74998"/>
                              </a:srgbClr>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33" name="Rectangle 32"/>
                  <p:cNvSpPr/>
                  <p:nvPr/>
                </p:nvSpPr>
                <p:spPr>
                  <a:xfrm rot="16200000">
                    <a:off x="3371409" y="3756945"/>
                    <a:ext cx="331201" cy="167660"/>
                  </a:xfrm>
                  <a:prstGeom prst="rect">
                    <a:avLst/>
                  </a:prstGeom>
                  <a:solidFill>
                    <a:schemeClr val="tx1">
                      <a:lumMod val="50000"/>
                      <a:lumOff val="50000"/>
                      <a:alpha val="54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sp>
            <p:nvSpPr>
              <p:cNvPr id="117" name="TextBox 116"/>
              <p:cNvSpPr txBox="1"/>
              <p:nvPr/>
            </p:nvSpPr>
            <p:spPr>
              <a:xfrm>
                <a:off x="2851082" y="2745072"/>
                <a:ext cx="1028700" cy="276999"/>
              </a:xfrm>
              <a:prstGeom prst="rect">
                <a:avLst/>
              </a:prstGeom>
              <a:noFill/>
            </p:spPr>
            <p:txBody>
              <a:bodyPr wrap="square" rtlCol="0">
                <a:spAutoFit/>
              </a:bodyPr>
              <a:lstStyle/>
              <a:p>
                <a:r>
                  <a:rPr lang="en-US" sz="1200" dirty="0" smtClean="0"/>
                  <a:t>p rooms</a:t>
                </a:r>
                <a:endParaRPr lang="en-US" dirty="0"/>
              </a:p>
            </p:txBody>
          </p:sp>
        </p:grpSp>
        <p:grpSp>
          <p:nvGrpSpPr>
            <p:cNvPr id="122" name="Group 121"/>
            <p:cNvGrpSpPr/>
            <p:nvPr/>
          </p:nvGrpSpPr>
          <p:grpSpPr>
            <a:xfrm>
              <a:off x="4885073" y="1597785"/>
              <a:ext cx="2789035" cy="731699"/>
              <a:chOff x="4319598" y="2290021"/>
              <a:chExt cx="2789035" cy="731699"/>
            </a:xfrm>
          </p:grpSpPr>
          <p:grpSp>
            <p:nvGrpSpPr>
              <p:cNvPr id="68" name="Group 67"/>
              <p:cNvGrpSpPr/>
              <p:nvPr/>
            </p:nvGrpSpPr>
            <p:grpSpPr>
              <a:xfrm>
                <a:off x="4319598" y="2290021"/>
                <a:ext cx="2789035" cy="498251"/>
                <a:chOff x="4173388" y="3157146"/>
                <a:chExt cx="2789035" cy="498251"/>
              </a:xfrm>
            </p:grpSpPr>
            <p:grpSp>
              <p:nvGrpSpPr>
                <p:cNvPr id="37" name="Group 36"/>
                <p:cNvGrpSpPr/>
                <p:nvPr/>
              </p:nvGrpSpPr>
              <p:grpSpPr>
                <a:xfrm>
                  <a:off x="5873634" y="3157146"/>
                  <a:ext cx="519912" cy="496801"/>
                  <a:chOff x="3117221" y="3656123"/>
                  <a:chExt cx="519912" cy="496801"/>
                </a:xfrm>
              </p:grpSpPr>
              <p:sp>
                <p:nvSpPr>
                  <p:cNvPr id="38" name="Rectangle 13"/>
                  <p:cNvSpPr>
                    <a:spLocks noChangeArrowheads="1"/>
                  </p:cNvSpPr>
                  <p:nvPr/>
                </p:nvSpPr>
                <p:spPr bwMode="auto">
                  <a:xfrm rot="16200000">
                    <a:off x="3128776" y="3644568"/>
                    <a:ext cx="496801" cy="51991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nvGrpSpPr>
                  <p:cNvPr id="39" name="Group 14"/>
                  <p:cNvGrpSpPr>
                    <a:grpSpLocks/>
                  </p:cNvGrpSpPr>
                  <p:nvPr/>
                </p:nvGrpSpPr>
                <p:grpSpPr bwMode="auto">
                  <a:xfrm rot="16200000">
                    <a:off x="3210518" y="3589285"/>
                    <a:ext cx="331201" cy="502979"/>
                    <a:chOff x="109042200" y="108242100"/>
                    <a:chExt cx="2171700" cy="3200400"/>
                  </a:xfrm>
                </p:grpSpPr>
                <p:pic>
                  <p:nvPicPr>
                    <p:cNvPr id="41" name="Picture 15" descr="floorplanB[1]"/>
                    <p:cNvPicPr>
                      <a:picLocks noChangeAspect="1" noChangeArrowheads="1"/>
                    </p:cNvPicPr>
                    <p:nvPr/>
                  </p:nvPicPr>
                  <p:blipFill>
                    <a:blip r:embed="rId3">
                      <a:extLst>
                        <a:ext uri="{28A0092B-C50C-407E-A947-70E740481C1C}">
                          <a14:useLocalDpi xmlns:a14="http://schemas.microsoft.com/office/drawing/2010/main" val="0"/>
                        </a:ext>
                      </a:extLst>
                    </a:blip>
                    <a:srcRect l="86058" t="66904" r="1646" b="14586"/>
                    <a:stretch>
                      <a:fillRect/>
                    </a:stretch>
                  </p:blipFill>
                  <p:spPr bwMode="auto">
                    <a:xfrm>
                      <a:off x="109042200" y="108242100"/>
                      <a:ext cx="2171700" cy="3200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CCCCCC">
                                <a:alpha val="74998"/>
                              </a:srgbClr>
                            </a:outerShdw>
                          </a:effectLst>
                        </a14:hiddenEffects>
                      </a:ext>
                    </a:extLst>
                  </p:spPr>
                </p:pic>
                <p:sp>
                  <p:nvSpPr>
                    <p:cNvPr id="42" name="Rectangle 16"/>
                    <p:cNvSpPr>
                      <a:spLocks noChangeArrowheads="1"/>
                    </p:cNvSpPr>
                    <p:nvPr/>
                  </p:nvSpPr>
                  <p:spPr bwMode="auto">
                    <a:xfrm>
                      <a:off x="109042200" y="109499400"/>
                      <a:ext cx="2171700" cy="685800"/>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CCCCCC">
                                <a:alpha val="74998"/>
                              </a:srgbClr>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40" name="Rectangle 39"/>
                  <p:cNvSpPr/>
                  <p:nvPr/>
                </p:nvSpPr>
                <p:spPr>
                  <a:xfrm rot="16200000">
                    <a:off x="3371409" y="3756945"/>
                    <a:ext cx="331201" cy="167660"/>
                  </a:xfrm>
                  <a:prstGeom prst="rect">
                    <a:avLst/>
                  </a:prstGeom>
                  <a:solidFill>
                    <a:schemeClr val="tx1">
                      <a:lumMod val="50000"/>
                      <a:lumOff val="50000"/>
                      <a:alpha val="54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3" name="Group 42"/>
                <p:cNvGrpSpPr/>
                <p:nvPr/>
              </p:nvGrpSpPr>
              <p:grpSpPr>
                <a:xfrm>
                  <a:off x="6442511" y="3157146"/>
                  <a:ext cx="519912" cy="496801"/>
                  <a:chOff x="3117221" y="3656123"/>
                  <a:chExt cx="519912" cy="496801"/>
                </a:xfrm>
              </p:grpSpPr>
              <p:sp>
                <p:nvSpPr>
                  <p:cNvPr id="44" name="Rectangle 13"/>
                  <p:cNvSpPr>
                    <a:spLocks noChangeArrowheads="1"/>
                  </p:cNvSpPr>
                  <p:nvPr/>
                </p:nvSpPr>
                <p:spPr bwMode="auto">
                  <a:xfrm rot="16200000">
                    <a:off x="3128776" y="3644568"/>
                    <a:ext cx="496801" cy="51991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nvGrpSpPr>
                  <p:cNvPr id="45" name="Group 14"/>
                  <p:cNvGrpSpPr>
                    <a:grpSpLocks/>
                  </p:cNvGrpSpPr>
                  <p:nvPr/>
                </p:nvGrpSpPr>
                <p:grpSpPr bwMode="auto">
                  <a:xfrm rot="16200000">
                    <a:off x="3210518" y="3589285"/>
                    <a:ext cx="331201" cy="502979"/>
                    <a:chOff x="109042200" y="108242100"/>
                    <a:chExt cx="2171700" cy="3200400"/>
                  </a:xfrm>
                </p:grpSpPr>
                <p:pic>
                  <p:nvPicPr>
                    <p:cNvPr id="47" name="Picture 15" descr="floorplanB[1]"/>
                    <p:cNvPicPr>
                      <a:picLocks noChangeAspect="1" noChangeArrowheads="1"/>
                    </p:cNvPicPr>
                    <p:nvPr/>
                  </p:nvPicPr>
                  <p:blipFill>
                    <a:blip r:embed="rId3">
                      <a:extLst>
                        <a:ext uri="{28A0092B-C50C-407E-A947-70E740481C1C}">
                          <a14:useLocalDpi xmlns:a14="http://schemas.microsoft.com/office/drawing/2010/main" val="0"/>
                        </a:ext>
                      </a:extLst>
                    </a:blip>
                    <a:srcRect l="86058" t="66904" r="1646" b="14586"/>
                    <a:stretch>
                      <a:fillRect/>
                    </a:stretch>
                  </p:blipFill>
                  <p:spPr bwMode="auto">
                    <a:xfrm>
                      <a:off x="109042200" y="108242100"/>
                      <a:ext cx="2171700" cy="3200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CCCCCC">
                                <a:alpha val="74998"/>
                              </a:srgbClr>
                            </a:outerShdw>
                          </a:effectLst>
                        </a14:hiddenEffects>
                      </a:ext>
                    </a:extLst>
                  </p:spPr>
                </p:pic>
                <p:sp>
                  <p:nvSpPr>
                    <p:cNvPr id="48" name="Rectangle 16"/>
                    <p:cNvSpPr>
                      <a:spLocks noChangeArrowheads="1"/>
                    </p:cNvSpPr>
                    <p:nvPr/>
                  </p:nvSpPr>
                  <p:spPr bwMode="auto">
                    <a:xfrm>
                      <a:off x="109042200" y="109499400"/>
                      <a:ext cx="2171700" cy="685800"/>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CCCCCC">
                                <a:alpha val="74998"/>
                              </a:srgbClr>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46" name="Rectangle 45"/>
                  <p:cNvSpPr/>
                  <p:nvPr/>
                </p:nvSpPr>
                <p:spPr>
                  <a:xfrm rot="16200000">
                    <a:off x="3371409" y="3756945"/>
                    <a:ext cx="331201" cy="167660"/>
                  </a:xfrm>
                  <a:prstGeom prst="rect">
                    <a:avLst/>
                  </a:prstGeom>
                  <a:solidFill>
                    <a:schemeClr val="tx1">
                      <a:lumMod val="50000"/>
                      <a:lumOff val="50000"/>
                      <a:alpha val="54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9" name="Group 48"/>
                <p:cNvGrpSpPr/>
                <p:nvPr/>
              </p:nvGrpSpPr>
              <p:grpSpPr>
                <a:xfrm>
                  <a:off x="4173388" y="3157146"/>
                  <a:ext cx="1658154" cy="498251"/>
                  <a:chOff x="4164971" y="3744773"/>
                  <a:chExt cx="1658154" cy="498251"/>
                </a:xfrm>
              </p:grpSpPr>
              <p:grpSp>
                <p:nvGrpSpPr>
                  <p:cNvPr id="50" name="Group 49"/>
                  <p:cNvGrpSpPr/>
                  <p:nvPr/>
                </p:nvGrpSpPr>
                <p:grpSpPr>
                  <a:xfrm>
                    <a:off x="4164971" y="3744773"/>
                    <a:ext cx="519912" cy="496801"/>
                    <a:chOff x="3117221" y="3656123"/>
                    <a:chExt cx="519912" cy="496801"/>
                  </a:xfrm>
                </p:grpSpPr>
                <p:sp>
                  <p:nvSpPr>
                    <p:cNvPr id="63" name="Rectangle 13"/>
                    <p:cNvSpPr>
                      <a:spLocks noChangeArrowheads="1"/>
                    </p:cNvSpPr>
                    <p:nvPr/>
                  </p:nvSpPr>
                  <p:spPr bwMode="auto">
                    <a:xfrm rot="16200000">
                      <a:off x="3128776" y="3644568"/>
                      <a:ext cx="496801" cy="51991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nvGrpSpPr>
                    <p:cNvPr id="64" name="Group 14"/>
                    <p:cNvGrpSpPr>
                      <a:grpSpLocks/>
                    </p:cNvGrpSpPr>
                    <p:nvPr/>
                  </p:nvGrpSpPr>
                  <p:grpSpPr bwMode="auto">
                    <a:xfrm rot="16200000">
                      <a:off x="3210518" y="3589285"/>
                      <a:ext cx="331201" cy="502979"/>
                      <a:chOff x="109042200" y="108242100"/>
                      <a:chExt cx="2171700" cy="3200400"/>
                    </a:xfrm>
                  </p:grpSpPr>
                  <p:pic>
                    <p:nvPicPr>
                      <p:cNvPr id="66" name="Picture 15" descr="floorplanB[1]"/>
                      <p:cNvPicPr>
                        <a:picLocks noChangeAspect="1" noChangeArrowheads="1"/>
                      </p:cNvPicPr>
                      <p:nvPr/>
                    </p:nvPicPr>
                    <p:blipFill>
                      <a:blip r:embed="rId3">
                        <a:extLst>
                          <a:ext uri="{28A0092B-C50C-407E-A947-70E740481C1C}">
                            <a14:useLocalDpi xmlns:a14="http://schemas.microsoft.com/office/drawing/2010/main" val="0"/>
                          </a:ext>
                        </a:extLst>
                      </a:blip>
                      <a:srcRect l="86058" t="66904" r="1646" b="14586"/>
                      <a:stretch>
                        <a:fillRect/>
                      </a:stretch>
                    </p:blipFill>
                    <p:spPr bwMode="auto">
                      <a:xfrm>
                        <a:off x="109042200" y="108242100"/>
                        <a:ext cx="2171700" cy="3200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CCCCCC">
                                  <a:alpha val="74998"/>
                                </a:srgbClr>
                              </a:outerShdw>
                            </a:effectLst>
                          </a14:hiddenEffects>
                        </a:ext>
                      </a:extLst>
                    </p:spPr>
                  </p:pic>
                  <p:sp>
                    <p:nvSpPr>
                      <p:cNvPr id="67" name="Rectangle 16"/>
                      <p:cNvSpPr>
                        <a:spLocks noChangeArrowheads="1"/>
                      </p:cNvSpPr>
                      <p:nvPr/>
                    </p:nvSpPr>
                    <p:spPr bwMode="auto">
                      <a:xfrm>
                        <a:off x="109042200" y="109499400"/>
                        <a:ext cx="2171700" cy="685800"/>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CCCCCC">
                                  <a:alpha val="74998"/>
                                </a:srgbClr>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65" name="Rectangle 64"/>
                    <p:cNvSpPr/>
                    <p:nvPr/>
                  </p:nvSpPr>
                  <p:spPr>
                    <a:xfrm rot="16200000">
                      <a:off x="3371409" y="3756945"/>
                      <a:ext cx="331201" cy="167660"/>
                    </a:xfrm>
                    <a:prstGeom prst="rect">
                      <a:avLst/>
                    </a:prstGeom>
                    <a:solidFill>
                      <a:schemeClr val="tx1">
                        <a:lumMod val="50000"/>
                        <a:lumOff val="50000"/>
                        <a:alpha val="54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1" name="Group 50"/>
                  <p:cNvGrpSpPr/>
                  <p:nvPr/>
                </p:nvGrpSpPr>
                <p:grpSpPr>
                  <a:xfrm>
                    <a:off x="4736471" y="3746222"/>
                    <a:ext cx="519912" cy="496801"/>
                    <a:chOff x="3117221" y="3656123"/>
                    <a:chExt cx="519912" cy="496801"/>
                  </a:xfrm>
                </p:grpSpPr>
                <p:sp>
                  <p:nvSpPr>
                    <p:cNvPr id="58" name="Rectangle 13"/>
                    <p:cNvSpPr>
                      <a:spLocks noChangeArrowheads="1"/>
                    </p:cNvSpPr>
                    <p:nvPr/>
                  </p:nvSpPr>
                  <p:spPr bwMode="auto">
                    <a:xfrm rot="16200000">
                      <a:off x="3128776" y="3644568"/>
                      <a:ext cx="496801" cy="51991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nvGrpSpPr>
                    <p:cNvPr id="59" name="Group 14"/>
                    <p:cNvGrpSpPr>
                      <a:grpSpLocks/>
                    </p:cNvGrpSpPr>
                    <p:nvPr/>
                  </p:nvGrpSpPr>
                  <p:grpSpPr bwMode="auto">
                    <a:xfrm rot="16200000">
                      <a:off x="3210518" y="3589285"/>
                      <a:ext cx="331201" cy="502979"/>
                      <a:chOff x="109042200" y="108242100"/>
                      <a:chExt cx="2171700" cy="3200400"/>
                    </a:xfrm>
                  </p:grpSpPr>
                  <p:pic>
                    <p:nvPicPr>
                      <p:cNvPr id="61" name="Picture 15" descr="floorplanB[1]"/>
                      <p:cNvPicPr>
                        <a:picLocks noChangeAspect="1" noChangeArrowheads="1"/>
                      </p:cNvPicPr>
                      <p:nvPr/>
                    </p:nvPicPr>
                    <p:blipFill>
                      <a:blip r:embed="rId3">
                        <a:extLst>
                          <a:ext uri="{28A0092B-C50C-407E-A947-70E740481C1C}">
                            <a14:useLocalDpi xmlns:a14="http://schemas.microsoft.com/office/drawing/2010/main" val="0"/>
                          </a:ext>
                        </a:extLst>
                      </a:blip>
                      <a:srcRect l="86058" t="66904" r="1646" b="14586"/>
                      <a:stretch>
                        <a:fillRect/>
                      </a:stretch>
                    </p:blipFill>
                    <p:spPr bwMode="auto">
                      <a:xfrm>
                        <a:off x="109042200" y="108242100"/>
                        <a:ext cx="2171700" cy="3200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CCCCCC">
                                  <a:alpha val="74998"/>
                                </a:srgbClr>
                              </a:outerShdw>
                            </a:effectLst>
                          </a14:hiddenEffects>
                        </a:ext>
                      </a:extLst>
                    </p:spPr>
                  </p:pic>
                  <p:sp>
                    <p:nvSpPr>
                      <p:cNvPr id="62" name="Rectangle 16"/>
                      <p:cNvSpPr>
                        <a:spLocks noChangeArrowheads="1"/>
                      </p:cNvSpPr>
                      <p:nvPr/>
                    </p:nvSpPr>
                    <p:spPr bwMode="auto">
                      <a:xfrm>
                        <a:off x="109042200" y="109499400"/>
                        <a:ext cx="2171700" cy="685800"/>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CCCCCC">
                                  <a:alpha val="74998"/>
                                </a:srgbClr>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60" name="Rectangle 59"/>
                    <p:cNvSpPr/>
                    <p:nvPr/>
                  </p:nvSpPr>
                  <p:spPr>
                    <a:xfrm rot="16200000">
                      <a:off x="3371409" y="3756945"/>
                      <a:ext cx="331201" cy="167660"/>
                    </a:xfrm>
                    <a:prstGeom prst="rect">
                      <a:avLst/>
                    </a:prstGeom>
                    <a:solidFill>
                      <a:schemeClr val="tx1">
                        <a:lumMod val="50000"/>
                        <a:lumOff val="50000"/>
                        <a:alpha val="54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2" name="Group 51"/>
                  <p:cNvGrpSpPr/>
                  <p:nvPr/>
                </p:nvGrpSpPr>
                <p:grpSpPr>
                  <a:xfrm>
                    <a:off x="5303213" y="3746223"/>
                    <a:ext cx="519912" cy="496801"/>
                    <a:chOff x="3117221" y="3656123"/>
                    <a:chExt cx="519912" cy="496801"/>
                  </a:xfrm>
                </p:grpSpPr>
                <p:sp>
                  <p:nvSpPr>
                    <p:cNvPr id="53" name="Rectangle 13"/>
                    <p:cNvSpPr>
                      <a:spLocks noChangeArrowheads="1"/>
                    </p:cNvSpPr>
                    <p:nvPr/>
                  </p:nvSpPr>
                  <p:spPr bwMode="auto">
                    <a:xfrm rot="16200000">
                      <a:off x="3128776" y="3644568"/>
                      <a:ext cx="496801" cy="51991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nvGrpSpPr>
                    <p:cNvPr id="54" name="Group 14"/>
                    <p:cNvGrpSpPr>
                      <a:grpSpLocks/>
                    </p:cNvGrpSpPr>
                    <p:nvPr/>
                  </p:nvGrpSpPr>
                  <p:grpSpPr bwMode="auto">
                    <a:xfrm rot="16200000">
                      <a:off x="3210518" y="3589285"/>
                      <a:ext cx="331201" cy="502979"/>
                      <a:chOff x="109042200" y="108242100"/>
                      <a:chExt cx="2171700" cy="3200400"/>
                    </a:xfrm>
                  </p:grpSpPr>
                  <p:pic>
                    <p:nvPicPr>
                      <p:cNvPr id="56" name="Picture 15" descr="floorplanB[1]"/>
                      <p:cNvPicPr>
                        <a:picLocks noChangeAspect="1" noChangeArrowheads="1"/>
                      </p:cNvPicPr>
                      <p:nvPr/>
                    </p:nvPicPr>
                    <p:blipFill>
                      <a:blip r:embed="rId3">
                        <a:extLst>
                          <a:ext uri="{28A0092B-C50C-407E-A947-70E740481C1C}">
                            <a14:useLocalDpi xmlns:a14="http://schemas.microsoft.com/office/drawing/2010/main" val="0"/>
                          </a:ext>
                        </a:extLst>
                      </a:blip>
                      <a:srcRect l="86058" t="66904" r="1646" b="14586"/>
                      <a:stretch>
                        <a:fillRect/>
                      </a:stretch>
                    </p:blipFill>
                    <p:spPr bwMode="auto">
                      <a:xfrm>
                        <a:off x="109042200" y="108242100"/>
                        <a:ext cx="2171700" cy="3200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CCCCCC">
                                  <a:alpha val="74998"/>
                                </a:srgbClr>
                              </a:outerShdw>
                            </a:effectLst>
                          </a14:hiddenEffects>
                        </a:ext>
                      </a:extLst>
                    </p:spPr>
                  </p:pic>
                  <p:sp>
                    <p:nvSpPr>
                      <p:cNvPr id="57" name="Rectangle 16"/>
                      <p:cNvSpPr>
                        <a:spLocks noChangeArrowheads="1"/>
                      </p:cNvSpPr>
                      <p:nvPr/>
                    </p:nvSpPr>
                    <p:spPr bwMode="auto">
                      <a:xfrm>
                        <a:off x="109042200" y="109499400"/>
                        <a:ext cx="2171700" cy="685800"/>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CCCCCC">
                                  <a:alpha val="74998"/>
                                </a:srgbClr>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55" name="Rectangle 54"/>
                    <p:cNvSpPr/>
                    <p:nvPr/>
                  </p:nvSpPr>
                  <p:spPr>
                    <a:xfrm rot="16200000">
                      <a:off x="3371409" y="3756945"/>
                      <a:ext cx="331201" cy="167660"/>
                    </a:xfrm>
                    <a:prstGeom prst="rect">
                      <a:avLst/>
                    </a:prstGeom>
                    <a:solidFill>
                      <a:schemeClr val="tx1">
                        <a:lumMod val="50000"/>
                        <a:lumOff val="50000"/>
                        <a:alpha val="54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grpSp>
          <p:sp>
            <p:nvSpPr>
              <p:cNvPr id="118" name="TextBox 117"/>
              <p:cNvSpPr txBox="1"/>
              <p:nvPr/>
            </p:nvSpPr>
            <p:spPr>
              <a:xfrm>
                <a:off x="5353064" y="2744721"/>
                <a:ext cx="1028700" cy="276999"/>
              </a:xfrm>
              <a:prstGeom prst="rect">
                <a:avLst/>
              </a:prstGeom>
              <a:noFill/>
            </p:spPr>
            <p:txBody>
              <a:bodyPr wrap="square" rtlCol="0">
                <a:spAutoFit/>
              </a:bodyPr>
              <a:lstStyle/>
              <a:p>
                <a:r>
                  <a:rPr lang="en-US" sz="1200" dirty="0" smtClean="0"/>
                  <a:t>d rooms</a:t>
                </a:r>
                <a:endParaRPr lang="en-US" dirty="0"/>
              </a:p>
            </p:txBody>
          </p:sp>
        </p:grpSp>
        <p:grpSp>
          <p:nvGrpSpPr>
            <p:cNvPr id="123" name="Group 122"/>
            <p:cNvGrpSpPr/>
            <p:nvPr/>
          </p:nvGrpSpPr>
          <p:grpSpPr>
            <a:xfrm>
              <a:off x="2867814" y="2309174"/>
              <a:ext cx="3919446" cy="749149"/>
              <a:chOff x="2391456" y="3291850"/>
              <a:chExt cx="3919446" cy="749149"/>
            </a:xfrm>
          </p:grpSpPr>
          <p:grpSp>
            <p:nvGrpSpPr>
              <p:cNvPr id="114" name="Group 113"/>
              <p:cNvGrpSpPr/>
              <p:nvPr/>
            </p:nvGrpSpPr>
            <p:grpSpPr>
              <a:xfrm>
                <a:off x="2391456" y="3291850"/>
                <a:ext cx="3919446" cy="500724"/>
                <a:chOff x="2759233" y="2452309"/>
                <a:chExt cx="3919446" cy="500724"/>
              </a:xfrm>
            </p:grpSpPr>
            <p:grpSp>
              <p:nvGrpSpPr>
                <p:cNvPr id="69" name="Group 68"/>
                <p:cNvGrpSpPr/>
                <p:nvPr/>
              </p:nvGrpSpPr>
              <p:grpSpPr>
                <a:xfrm>
                  <a:off x="2759233" y="2454510"/>
                  <a:ext cx="519912" cy="496801"/>
                  <a:chOff x="3117221" y="3656123"/>
                  <a:chExt cx="519912" cy="496801"/>
                </a:xfrm>
              </p:grpSpPr>
              <p:sp>
                <p:nvSpPr>
                  <p:cNvPr id="70" name="Rectangle 13"/>
                  <p:cNvSpPr>
                    <a:spLocks noChangeArrowheads="1"/>
                  </p:cNvSpPr>
                  <p:nvPr/>
                </p:nvSpPr>
                <p:spPr bwMode="auto">
                  <a:xfrm rot="16200000">
                    <a:off x="3128776" y="3644568"/>
                    <a:ext cx="496801" cy="51991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nvGrpSpPr>
                  <p:cNvPr id="71" name="Group 14"/>
                  <p:cNvGrpSpPr>
                    <a:grpSpLocks/>
                  </p:cNvGrpSpPr>
                  <p:nvPr/>
                </p:nvGrpSpPr>
                <p:grpSpPr bwMode="auto">
                  <a:xfrm rot="16200000">
                    <a:off x="3210518" y="3589285"/>
                    <a:ext cx="331201" cy="502979"/>
                    <a:chOff x="109042200" y="108242100"/>
                    <a:chExt cx="2171700" cy="3200400"/>
                  </a:xfrm>
                </p:grpSpPr>
                <p:pic>
                  <p:nvPicPr>
                    <p:cNvPr id="73" name="Picture 15" descr="floorplanB[1]"/>
                    <p:cNvPicPr>
                      <a:picLocks noChangeAspect="1" noChangeArrowheads="1"/>
                    </p:cNvPicPr>
                    <p:nvPr/>
                  </p:nvPicPr>
                  <p:blipFill>
                    <a:blip r:embed="rId3">
                      <a:extLst>
                        <a:ext uri="{28A0092B-C50C-407E-A947-70E740481C1C}">
                          <a14:useLocalDpi xmlns:a14="http://schemas.microsoft.com/office/drawing/2010/main" val="0"/>
                        </a:ext>
                      </a:extLst>
                    </a:blip>
                    <a:srcRect l="86058" t="66904" r="1646" b="14586"/>
                    <a:stretch>
                      <a:fillRect/>
                    </a:stretch>
                  </p:blipFill>
                  <p:spPr bwMode="auto">
                    <a:xfrm>
                      <a:off x="109042200" y="108242100"/>
                      <a:ext cx="2171700" cy="3200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CCCCCC">
                                <a:alpha val="74998"/>
                              </a:srgbClr>
                            </a:outerShdw>
                          </a:effectLst>
                        </a14:hiddenEffects>
                      </a:ext>
                    </a:extLst>
                  </p:spPr>
                </p:pic>
                <p:sp>
                  <p:nvSpPr>
                    <p:cNvPr id="74" name="Rectangle 16"/>
                    <p:cNvSpPr>
                      <a:spLocks noChangeArrowheads="1"/>
                    </p:cNvSpPr>
                    <p:nvPr/>
                  </p:nvSpPr>
                  <p:spPr bwMode="auto">
                    <a:xfrm>
                      <a:off x="109042200" y="109499400"/>
                      <a:ext cx="2171700" cy="685800"/>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CCCCCC">
                                <a:alpha val="74998"/>
                              </a:srgbClr>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72" name="Rectangle 71"/>
                  <p:cNvSpPr/>
                  <p:nvPr/>
                </p:nvSpPr>
                <p:spPr>
                  <a:xfrm rot="16200000">
                    <a:off x="3371409" y="3756945"/>
                    <a:ext cx="331201" cy="167660"/>
                  </a:xfrm>
                  <a:prstGeom prst="rect">
                    <a:avLst/>
                  </a:prstGeom>
                  <a:solidFill>
                    <a:schemeClr val="tx1">
                      <a:lumMod val="50000"/>
                      <a:lumOff val="50000"/>
                      <a:alpha val="54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5" name="Group 74"/>
                <p:cNvGrpSpPr/>
                <p:nvPr/>
              </p:nvGrpSpPr>
              <p:grpSpPr>
                <a:xfrm>
                  <a:off x="3322453" y="2452309"/>
                  <a:ext cx="519912" cy="496801"/>
                  <a:chOff x="3117221" y="3656123"/>
                  <a:chExt cx="519912" cy="496801"/>
                </a:xfrm>
              </p:grpSpPr>
              <p:sp>
                <p:nvSpPr>
                  <p:cNvPr id="76" name="Rectangle 13"/>
                  <p:cNvSpPr>
                    <a:spLocks noChangeArrowheads="1"/>
                  </p:cNvSpPr>
                  <p:nvPr/>
                </p:nvSpPr>
                <p:spPr bwMode="auto">
                  <a:xfrm rot="16200000">
                    <a:off x="3128776" y="3644568"/>
                    <a:ext cx="496801" cy="51991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nvGrpSpPr>
                  <p:cNvPr id="77" name="Group 14"/>
                  <p:cNvGrpSpPr>
                    <a:grpSpLocks/>
                  </p:cNvGrpSpPr>
                  <p:nvPr/>
                </p:nvGrpSpPr>
                <p:grpSpPr bwMode="auto">
                  <a:xfrm rot="16200000">
                    <a:off x="3210518" y="3589285"/>
                    <a:ext cx="331201" cy="502979"/>
                    <a:chOff x="109042200" y="108242100"/>
                    <a:chExt cx="2171700" cy="3200400"/>
                  </a:xfrm>
                </p:grpSpPr>
                <p:pic>
                  <p:nvPicPr>
                    <p:cNvPr id="79" name="Picture 15" descr="floorplanB[1]"/>
                    <p:cNvPicPr>
                      <a:picLocks noChangeAspect="1" noChangeArrowheads="1"/>
                    </p:cNvPicPr>
                    <p:nvPr/>
                  </p:nvPicPr>
                  <p:blipFill>
                    <a:blip r:embed="rId3">
                      <a:extLst>
                        <a:ext uri="{28A0092B-C50C-407E-A947-70E740481C1C}">
                          <a14:useLocalDpi xmlns:a14="http://schemas.microsoft.com/office/drawing/2010/main" val="0"/>
                        </a:ext>
                      </a:extLst>
                    </a:blip>
                    <a:srcRect l="86058" t="66904" r="1646" b="14586"/>
                    <a:stretch>
                      <a:fillRect/>
                    </a:stretch>
                  </p:blipFill>
                  <p:spPr bwMode="auto">
                    <a:xfrm>
                      <a:off x="109042200" y="108242100"/>
                      <a:ext cx="2171700" cy="3200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CCCCCC">
                                <a:alpha val="74998"/>
                              </a:srgbClr>
                            </a:outerShdw>
                          </a:effectLst>
                        </a14:hiddenEffects>
                      </a:ext>
                    </a:extLst>
                  </p:spPr>
                </p:pic>
                <p:sp>
                  <p:nvSpPr>
                    <p:cNvPr id="80" name="Rectangle 16"/>
                    <p:cNvSpPr>
                      <a:spLocks noChangeArrowheads="1"/>
                    </p:cNvSpPr>
                    <p:nvPr/>
                  </p:nvSpPr>
                  <p:spPr bwMode="auto">
                    <a:xfrm>
                      <a:off x="109042200" y="109499400"/>
                      <a:ext cx="2171700" cy="685800"/>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CCCCCC">
                                <a:alpha val="74998"/>
                              </a:srgbClr>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78" name="Rectangle 77"/>
                  <p:cNvSpPr/>
                  <p:nvPr/>
                </p:nvSpPr>
                <p:spPr>
                  <a:xfrm rot="16200000">
                    <a:off x="3371409" y="3756945"/>
                    <a:ext cx="331201" cy="167660"/>
                  </a:xfrm>
                  <a:prstGeom prst="rect">
                    <a:avLst/>
                  </a:prstGeom>
                  <a:solidFill>
                    <a:schemeClr val="tx1">
                      <a:lumMod val="50000"/>
                      <a:lumOff val="50000"/>
                      <a:alpha val="54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1" name="Group 80"/>
                <p:cNvGrpSpPr/>
                <p:nvPr/>
              </p:nvGrpSpPr>
              <p:grpSpPr>
                <a:xfrm>
                  <a:off x="3889644" y="2454782"/>
                  <a:ext cx="2789035" cy="498251"/>
                  <a:chOff x="4173388" y="3157146"/>
                  <a:chExt cx="2789035" cy="498251"/>
                </a:xfrm>
              </p:grpSpPr>
              <p:grpSp>
                <p:nvGrpSpPr>
                  <p:cNvPr id="82" name="Group 81"/>
                  <p:cNvGrpSpPr/>
                  <p:nvPr/>
                </p:nvGrpSpPr>
                <p:grpSpPr>
                  <a:xfrm>
                    <a:off x="5873634" y="3157146"/>
                    <a:ext cx="519912" cy="496801"/>
                    <a:chOff x="3117221" y="3656123"/>
                    <a:chExt cx="519912" cy="496801"/>
                  </a:xfrm>
                </p:grpSpPr>
                <p:sp>
                  <p:nvSpPr>
                    <p:cNvPr id="108" name="Rectangle 13"/>
                    <p:cNvSpPr>
                      <a:spLocks noChangeArrowheads="1"/>
                    </p:cNvSpPr>
                    <p:nvPr/>
                  </p:nvSpPr>
                  <p:spPr bwMode="auto">
                    <a:xfrm rot="16200000">
                      <a:off x="3128776" y="3644568"/>
                      <a:ext cx="496801" cy="51991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nvGrpSpPr>
                    <p:cNvPr id="109" name="Group 14"/>
                    <p:cNvGrpSpPr>
                      <a:grpSpLocks/>
                    </p:cNvGrpSpPr>
                    <p:nvPr/>
                  </p:nvGrpSpPr>
                  <p:grpSpPr bwMode="auto">
                    <a:xfrm rot="16200000">
                      <a:off x="3210518" y="3589285"/>
                      <a:ext cx="331201" cy="502979"/>
                      <a:chOff x="109042200" y="108242100"/>
                      <a:chExt cx="2171700" cy="3200400"/>
                    </a:xfrm>
                  </p:grpSpPr>
                  <p:pic>
                    <p:nvPicPr>
                      <p:cNvPr id="111" name="Picture 15" descr="floorplanB[1]"/>
                      <p:cNvPicPr>
                        <a:picLocks noChangeAspect="1" noChangeArrowheads="1"/>
                      </p:cNvPicPr>
                      <p:nvPr/>
                    </p:nvPicPr>
                    <p:blipFill>
                      <a:blip r:embed="rId3">
                        <a:extLst>
                          <a:ext uri="{28A0092B-C50C-407E-A947-70E740481C1C}">
                            <a14:useLocalDpi xmlns:a14="http://schemas.microsoft.com/office/drawing/2010/main" val="0"/>
                          </a:ext>
                        </a:extLst>
                      </a:blip>
                      <a:srcRect l="86058" t="66904" r="1646" b="14586"/>
                      <a:stretch>
                        <a:fillRect/>
                      </a:stretch>
                    </p:blipFill>
                    <p:spPr bwMode="auto">
                      <a:xfrm>
                        <a:off x="109042200" y="108242100"/>
                        <a:ext cx="2171700" cy="3200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CCCCCC">
                                  <a:alpha val="74998"/>
                                </a:srgbClr>
                              </a:outerShdw>
                            </a:effectLst>
                          </a14:hiddenEffects>
                        </a:ext>
                      </a:extLst>
                    </p:spPr>
                  </p:pic>
                  <p:sp>
                    <p:nvSpPr>
                      <p:cNvPr id="112" name="Rectangle 16"/>
                      <p:cNvSpPr>
                        <a:spLocks noChangeArrowheads="1"/>
                      </p:cNvSpPr>
                      <p:nvPr/>
                    </p:nvSpPr>
                    <p:spPr bwMode="auto">
                      <a:xfrm>
                        <a:off x="109042200" y="109499400"/>
                        <a:ext cx="2171700" cy="685800"/>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CCCCCC">
                                  <a:alpha val="74998"/>
                                </a:srgbClr>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110" name="Rectangle 109"/>
                    <p:cNvSpPr/>
                    <p:nvPr/>
                  </p:nvSpPr>
                  <p:spPr>
                    <a:xfrm rot="16200000">
                      <a:off x="3371409" y="3756945"/>
                      <a:ext cx="331201" cy="167660"/>
                    </a:xfrm>
                    <a:prstGeom prst="rect">
                      <a:avLst/>
                    </a:prstGeom>
                    <a:solidFill>
                      <a:schemeClr val="tx1">
                        <a:lumMod val="50000"/>
                        <a:lumOff val="50000"/>
                        <a:alpha val="54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3" name="Group 82"/>
                  <p:cNvGrpSpPr/>
                  <p:nvPr/>
                </p:nvGrpSpPr>
                <p:grpSpPr>
                  <a:xfrm>
                    <a:off x="6442511" y="3157146"/>
                    <a:ext cx="519912" cy="496801"/>
                    <a:chOff x="3117221" y="3656123"/>
                    <a:chExt cx="519912" cy="496801"/>
                  </a:xfrm>
                </p:grpSpPr>
                <p:sp>
                  <p:nvSpPr>
                    <p:cNvPr id="103" name="Rectangle 13"/>
                    <p:cNvSpPr>
                      <a:spLocks noChangeArrowheads="1"/>
                    </p:cNvSpPr>
                    <p:nvPr/>
                  </p:nvSpPr>
                  <p:spPr bwMode="auto">
                    <a:xfrm rot="16200000">
                      <a:off x="3128776" y="3644568"/>
                      <a:ext cx="496801" cy="51991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nvGrpSpPr>
                    <p:cNvPr id="104" name="Group 14"/>
                    <p:cNvGrpSpPr>
                      <a:grpSpLocks/>
                    </p:cNvGrpSpPr>
                    <p:nvPr/>
                  </p:nvGrpSpPr>
                  <p:grpSpPr bwMode="auto">
                    <a:xfrm rot="16200000">
                      <a:off x="3210518" y="3589285"/>
                      <a:ext cx="331201" cy="502979"/>
                      <a:chOff x="109042200" y="108242100"/>
                      <a:chExt cx="2171700" cy="3200400"/>
                    </a:xfrm>
                  </p:grpSpPr>
                  <p:pic>
                    <p:nvPicPr>
                      <p:cNvPr id="106" name="Picture 15" descr="floorplanB[1]"/>
                      <p:cNvPicPr>
                        <a:picLocks noChangeAspect="1" noChangeArrowheads="1"/>
                      </p:cNvPicPr>
                      <p:nvPr/>
                    </p:nvPicPr>
                    <p:blipFill>
                      <a:blip r:embed="rId3">
                        <a:extLst>
                          <a:ext uri="{28A0092B-C50C-407E-A947-70E740481C1C}">
                            <a14:useLocalDpi xmlns:a14="http://schemas.microsoft.com/office/drawing/2010/main" val="0"/>
                          </a:ext>
                        </a:extLst>
                      </a:blip>
                      <a:srcRect l="86058" t="66904" r="1646" b="14586"/>
                      <a:stretch>
                        <a:fillRect/>
                      </a:stretch>
                    </p:blipFill>
                    <p:spPr bwMode="auto">
                      <a:xfrm>
                        <a:off x="109042200" y="108242100"/>
                        <a:ext cx="2171700" cy="3200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CCCCCC">
                                  <a:alpha val="74998"/>
                                </a:srgbClr>
                              </a:outerShdw>
                            </a:effectLst>
                          </a14:hiddenEffects>
                        </a:ext>
                      </a:extLst>
                    </p:spPr>
                  </p:pic>
                  <p:sp>
                    <p:nvSpPr>
                      <p:cNvPr id="107" name="Rectangle 16"/>
                      <p:cNvSpPr>
                        <a:spLocks noChangeArrowheads="1"/>
                      </p:cNvSpPr>
                      <p:nvPr/>
                    </p:nvSpPr>
                    <p:spPr bwMode="auto">
                      <a:xfrm>
                        <a:off x="109042200" y="109499400"/>
                        <a:ext cx="2171700" cy="685800"/>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CCCCCC">
                                  <a:alpha val="74998"/>
                                </a:srgbClr>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105" name="Rectangle 104"/>
                    <p:cNvSpPr/>
                    <p:nvPr/>
                  </p:nvSpPr>
                  <p:spPr>
                    <a:xfrm rot="16200000">
                      <a:off x="3371409" y="3756945"/>
                      <a:ext cx="331201" cy="167660"/>
                    </a:xfrm>
                    <a:prstGeom prst="rect">
                      <a:avLst/>
                    </a:prstGeom>
                    <a:solidFill>
                      <a:schemeClr val="tx1">
                        <a:lumMod val="50000"/>
                        <a:lumOff val="50000"/>
                        <a:alpha val="54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4" name="Group 83"/>
                  <p:cNvGrpSpPr/>
                  <p:nvPr/>
                </p:nvGrpSpPr>
                <p:grpSpPr>
                  <a:xfrm>
                    <a:off x="4173388" y="3157146"/>
                    <a:ext cx="1658154" cy="498251"/>
                    <a:chOff x="4164971" y="3744773"/>
                    <a:chExt cx="1658154" cy="498251"/>
                  </a:xfrm>
                </p:grpSpPr>
                <p:grpSp>
                  <p:nvGrpSpPr>
                    <p:cNvPr id="85" name="Group 84"/>
                    <p:cNvGrpSpPr/>
                    <p:nvPr/>
                  </p:nvGrpSpPr>
                  <p:grpSpPr>
                    <a:xfrm>
                      <a:off x="4164971" y="3744773"/>
                      <a:ext cx="519912" cy="496801"/>
                      <a:chOff x="3117221" y="3656123"/>
                      <a:chExt cx="519912" cy="496801"/>
                    </a:xfrm>
                  </p:grpSpPr>
                  <p:sp>
                    <p:nvSpPr>
                      <p:cNvPr id="98" name="Rectangle 13"/>
                      <p:cNvSpPr>
                        <a:spLocks noChangeArrowheads="1"/>
                      </p:cNvSpPr>
                      <p:nvPr/>
                    </p:nvSpPr>
                    <p:spPr bwMode="auto">
                      <a:xfrm rot="16200000">
                        <a:off x="3128776" y="3644568"/>
                        <a:ext cx="496801" cy="51991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nvGrpSpPr>
                      <p:cNvPr id="99" name="Group 14"/>
                      <p:cNvGrpSpPr>
                        <a:grpSpLocks/>
                      </p:cNvGrpSpPr>
                      <p:nvPr/>
                    </p:nvGrpSpPr>
                    <p:grpSpPr bwMode="auto">
                      <a:xfrm rot="16200000">
                        <a:off x="3210518" y="3589285"/>
                        <a:ext cx="331201" cy="502979"/>
                        <a:chOff x="109042200" y="108242100"/>
                        <a:chExt cx="2171700" cy="3200400"/>
                      </a:xfrm>
                    </p:grpSpPr>
                    <p:pic>
                      <p:nvPicPr>
                        <p:cNvPr id="101" name="Picture 15" descr="floorplanB[1]"/>
                        <p:cNvPicPr>
                          <a:picLocks noChangeAspect="1" noChangeArrowheads="1"/>
                        </p:cNvPicPr>
                        <p:nvPr/>
                      </p:nvPicPr>
                      <p:blipFill>
                        <a:blip r:embed="rId3">
                          <a:extLst>
                            <a:ext uri="{28A0092B-C50C-407E-A947-70E740481C1C}">
                              <a14:useLocalDpi xmlns:a14="http://schemas.microsoft.com/office/drawing/2010/main" val="0"/>
                            </a:ext>
                          </a:extLst>
                        </a:blip>
                        <a:srcRect l="86058" t="66904" r="1646" b="14586"/>
                        <a:stretch>
                          <a:fillRect/>
                        </a:stretch>
                      </p:blipFill>
                      <p:spPr bwMode="auto">
                        <a:xfrm>
                          <a:off x="109042200" y="108242100"/>
                          <a:ext cx="2171700" cy="3200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CCCCCC">
                                    <a:alpha val="74998"/>
                                  </a:srgbClr>
                                </a:outerShdw>
                              </a:effectLst>
                            </a14:hiddenEffects>
                          </a:ext>
                        </a:extLst>
                      </p:spPr>
                    </p:pic>
                    <p:sp>
                      <p:nvSpPr>
                        <p:cNvPr id="102" name="Rectangle 16"/>
                        <p:cNvSpPr>
                          <a:spLocks noChangeArrowheads="1"/>
                        </p:cNvSpPr>
                        <p:nvPr/>
                      </p:nvSpPr>
                      <p:spPr bwMode="auto">
                        <a:xfrm>
                          <a:off x="109042200" y="109499400"/>
                          <a:ext cx="2171700" cy="685800"/>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CCCCCC">
                                    <a:alpha val="74998"/>
                                  </a:srgbClr>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100" name="Rectangle 99"/>
                      <p:cNvSpPr/>
                      <p:nvPr/>
                    </p:nvSpPr>
                    <p:spPr>
                      <a:xfrm rot="16200000">
                        <a:off x="3371409" y="3756945"/>
                        <a:ext cx="331201" cy="167660"/>
                      </a:xfrm>
                      <a:prstGeom prst="rect">
                        <a:avLst/>
                      </a:prstGeom>
                      <a:solidFill>
                        <a:schemeClr val="tx1">
                          <a:lumMod val="50000"/>
                          <a:lumOff val="50000"/>
                          <a:alpha val="54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6" name="Group 85"/>
                    <p:cNvGrpSpPr/>
                    <p:nvPr/>
                  </p:nvGrpSpPr>
                  <p:grpSpPr>
                    <a:xfrm>
                      <a:off x="4736471" y="3746222"/>
                      <a:ext cx="519912" cy="496801"/>
                      <a:chOff x="3117221" y="3656123"/>
                      <a:chExt cx="519912" cy="496801"/>
                    </a:xfrm>
                  </p:grpSpPr>
                  <p:sp>
                    <p:nvSpPr>
                      <p:cNvPr id="93" name="Rectangle 13"/>
                      <p:cNvSpPr>
                        <a:spLocks noChangeArrowheads="1"/>
                      </p:cNvSpPr>
                      <p:nvPr/>
                    </p:nvSpPr>
                    <p:spPr bwMode="auto">
                      <a:xfrm rot="16200000">
                        <a:off x="3128776" y="3644568"/>
                        <a:ext cx="496801" cy="51991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nvGrpSpPr>
                      <p:cNvPr id="94" name="Group 14"/>
                      <p:cNvGrpSpPr>
                        <a:grpSpLocks/>
                      </p:cNvGrpSpPr>
                      <p:nvPr/>
                    </p:nvGrpSpPr>
                    <p:grpSpPr bwMode="auto">
                      <a:xfrm rot="16200000">
                        <a:off x="3210518" y="3589285"/>
                        <a:ext cx="331201" cy="502979"/>
                        <a:chOff x="109042200" y="108242100"/>
                        <a:chExt cx="2171700" cy="3200400"/>
                      </a:xfrm>
                    </p:grpSpPr>
                    <p:pic>
                      <p:nvPicPr>
                        <p:cNvPr id="96" name="Picture 15" descr="floorplanB[1]"/>
                        <p:cNvPicPr>
                          <a:picLocks noChangeAspect="1" noChangeArrowheads="1"/>
                        </p:cNvPicPr>
                        <p:nvPr/>
                      </p:nvPicPr>
                      <p:blipFill>
                        <a:blip r:embed="rId3">
                          <a:extLst>
                            <a:ext uri="{28A0092B-C50C-407E-A947-70E740481C1C}">
                              <a14:useLocalDpi xmlns:a14="http://schemas.microsoft.com/office/drawing/2010/main" val="0"/>
                            </a:ext>
                          </a:extLst>
                        </a:blip>
                        <a:srcRect l="86058" t="66904" r="1646" b="14586"/>
                        <a:stretch>
                          <a:fillRect/>
                        </a:stretch>
                      </p:blipFill>
                      <p:spPr bwMode="auto">
                        <a:xfrm>
                          <a:off x="109042200" y="108242100"/>
                          <a:ext cx="2171700" cy="3200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CCCCCC">
                                    <a:alpha val="74998"/>
                                  </a:srgbClr>
                                </a:outerShdw>
                              </a:effectLst>
                            </a14:hiddenEffects>
                          </a:ext>
                        </a:extLst>
                      </p:spPr>
                    </p:pic>
                    <p:sp>
                      <p:nvSpPr>
                        <p:cNvPr id="97" name="Rectangle 16"/>
                        <p:cNvSpPr>
                          <a:spLocks noChangeArrowheads="1"/>
                        </p:cNvSpPr>
                        <p:nvPr/>
                      </p:nvSpPr>
                      <p:spPr bwMode="auto">
                        <a:xfrm>
                          <a:off x="109042200" y="109499400"/>
                          <a:ext cx="2171700" cy="685800"/>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CCCCCC">
                                    <a:alpha val="74998"/>
                                  </a:srgbClr>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95" name="Rectangle 94"/>
                      <p:cNvSpPr/>
                      <p:nvPr/>
                    </p:nvSpPr>
                    <p:spPr>
                      <a:xfrm rot="16200000">
                        <a:off x="3371409" y="3756945"/>
                        <a:ext cx="331201" cy="167660"/>
                      </a:xfrm>
                      <a:prstGeom prst="rect">
                        <a:avLst/>
                      </a:prstGeom>
                      <a:solidFill>
                        <a:schemeClr val="tx1">
                          <a:lumMod val="50000"/>
                          <a:lumOff val="50000"/>
                          <a:alpha val="54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7" name="Group 86"/>
                    <p:cNvGrpSpPr/>
                    <p:nvPr/>
                  </p:nvGrpSpPr>
                  <p:grpSpPr>
                    <a:xfrm>
                      <a:off x="5303213" y="3746223"/>
                      <a:ext cx="519912" cy="496801"/>
                      <a:chOff x="3117221" y="3656123"/>
                      <a:chExt cx="519912" cy="496801"/>
                    </a:xfrm>
                  </p:grpSpPr>
                  <p:sp>
                    <p:nvSpPr>
                      <p:cNvPr id="88" name="Rectangle 13"/>
                      <p:cNvSpPr>
                        <a:spLocks noChangeArrowheads="1"/>
                      </p:cNvSpPr>
                      <p:nvPr/>
                    </p:nvSpPr>
                    <p:spPr bwMode="auto">
                      <a:xfrm rot="16200000">
                        <a:off x="3128776" y="3644568"/>
                        <a:ext cx="496801" cy="51991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nvGrpSpPr>
                      <p:cNvPr id="89" name="Group 14"/>
                      <p:cNvGrpSpPr>
                        <a:grpSpLocks/>
                      </p:cNvGrpSpPr>
                      <p:nvPr/>
                    </p:nvGrpSpPr>
                    <p:grpSpPr bwMode="auto">
                      <a:xfrm rot="16200000">
                        <a:off x="3210518" y="3589285"/>
                        <a:ext cx="331201" cy="502979"/>
                        <a:chOff x="109042200" y="108242100"/>
                        <a:chExt cx="2171700" cy="3200400"/>
                      </a:xfrm>
                    </p:grpSpPr>
                    <p:pic>
                      <p:nvPicPr>
                        <p:cNvPr id="91" name="Picture 15" descr="floorplanB[1]"/>
                        <p:cNvPicPr>
                          <a:picLocks noChangeAspect="1" noChangeArrowheads="1"/>
                        </p:cNvPicPr>
                        <p:nvPr/>
                      </p:nvPicPr>
                      <p:blipFill>
                        <a:blip r:embed="rId3">
                          <a:extLst>
                            <a:ext uri="{28A0092B-C50C-407E-A947-70E740481C1C}">
                              <a14:useLocalDpi xmlns:a14="http://schemas.microsoft.com/office/drawing/2010/main" val="0"/>
                            </a:ext>
                          </a:extLst>
                        </a:blip>
                        <a:srcRect l="86058" t="66904" r="1646" b="14586"/>
                        <a:stretch>
                          <a:fillRect/>
                        </a:stretch>
                      </p:blipFill>
                      <p:spPr bwMode="auto">
                        <a:xfrm>
                          <a:off x="109042200" y="108242100"/>
                          <a:ext cx="2171700" cy="3200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CCCCCC">
                                    <a:alpha val="74998"/>
                                  </a:srgbClr>
                                </a:outerShdw>
                              </a:effectLst>
                            </a14:hiddenEffects>
                          </a:ext>
                        </a:extLst>
                      </p:spPr>
                    </p:pic>
                    <p:sp>
                      <p:nvSpPr>
                        <p:cNvPr id="92" name="Rectangle 16"/>
                        <p:cNvSpPr>
                          <a:spLocks noChangeArrowheads="1"/>
                        </p:cNvSpPr>
                        <p:nvPr/>
                      </p:nvSpPr>
                      <p:spPr bwMode="auto">
                        <a:xfrm>
                          <a:off x="109042200" y="109499400"/>
                          <a:ext cx="2171700" cy="685800"/>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CCCCCC">
                                    <a:alpha val="74998"/>
                                  </a:srgbClr>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90" name="Rectangle 89"/>
                      <p:cNvSpPr/>
                      <p:nvPr/>
                    </p:nvSpPr>
                    <p:spPr>
                      <a:xfrm rot="16200000">
                        <a:off x="3371409" y="3756945"/>
                        <a:ext cx="331201" cy="167660"/>
                      </a:xfrm>
                      <a:prstGeom prst="rect">
                        <a:avLst/>
                      </a:prstGeom>
                      <a:solidFill>
                        <a:schemeClr val="tx1">
                          <a:lumMod val="50000"/>
                          <a:lumOff val="50000"/>
                          <a:alpha val="54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grpSp>
          </p:grpSp>
          <p:sp>
            <p:nvSpPr>
              <p:cNvPr id="119" name="TextBox 118"/>
              <p:cNvSpPr txBox="1"/>
              <p:nvPr/>
            </p:nvSpPr>
            <p:spPr>
              <a:xfrm>
                <a:off x="4022729" y="3764000"/>
                <a:ext cx="1028700" cy="276999"/>
              </a:xfrm>
              <a:prstGeom prst="rect">
                <a:avLst/>
              </a:prstGeom>
              <a:noFill/>
            </p:spPr>
            <p:txBody>
              <a:bodyPr wrap="square" rtlCol="0">
                <a:spAutoFit/>
              </a:bodyPr>
              <a:lstStyle/>
              <a:p>
                <a:r>
                  <a:rPr lang="en-US" sz="1200" dirty="0" smtClean="0"/>
                  <a:t>f rooms</a:t>
                </a:r>
                <a:endParaRPr lang="en-US" dirty="0"/>
              </a:p>
            </p:txBody>
          </p:sp>
        </p:grpSp>
      </p:grpSp>
      <p:grpSp>
        <p:nvGrpSpPr>
          <p:cNvPr id="236" name="Group 235"/>
          <p:cNvGrpSpPr/>
          <p:nvPr/>
        </p:nvGrpSpPr>
        <p:grpSpPr>
          <a:xfrm>
            <a:off x="2281286" y="3515304"/>
            <a:ext cx="5603811" cy="749151"/>
            <a:chOff x="2146838" y="3577124"/>
            <a:chExt cx="5603811" cy="749151"/>
          </a:xfrm>
        </p:grpSpPr>
        <p:grpSp>
          <p:nvGrpSpPr>
            <p:cNvPr id="126" name="Group 125"/>
            <p:cNvGrpSpPr/>
            <p:nvPr/>
          </p:nvGrpSpPr>
          <p:grpSpPr>
            <a:xfrm>
              <a:off x="2146838" y="3577124"/>
              <a:ext cx="1028700" cy="729838"/>
              <a:chOff x="1504822" y="2288160"/>
              <a:chExt cx="1028700" cy="729838"/>
            </a:xfrm>
          </p:grpSpPr>
          <p:grpSp>
            <p:nvGrpSpPr>
              <p:cNvPr id="229" name="Group 228"/>
              <p:cNvGrpSpPr/>
              <p:nvPr/>
            </p:nvGrpSpPr>
            <p:grpSpPr>
              <a:xfrm>
                <a:off x="1580334" y="2288160"/>
                <a:ext cx="519912" cy="496801"/>
                <a:chOff x="3117221" y="3656123"/>
                <a:chExt cx="519912" cy="496801"/>
              </a:xfrm>
            </p:grpSpPr>
            <p:sp>
              <p:nvSpPr>
                <p:cNvPr id="231" name="Rectangle 13"/>
                <p:cNvSpPr>
                  <a:spLocks noChangeArrowheads="1"/>
                </p:cNvSpPr>
                <p:nvPr/>
              </p:nvSpPr>
              <p:spPr bwMode="auto">
                <a:xfrm rot="16200000">
                  <a:off x="3128776" y="3644568"/>
                  <a:ext cx="496801" cy="51991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nvGrpSpPr>
                <p:cNvPr id="232" name="Group 14"/>
                <p:cNvGrpSpPr>
                  <a:grpSpLocks/>
                </p:cNvGrpSpPr>
                <p:nvPr/>
              </p:nvGrpSpPr>
              <p:grpSpPr bwMode="auto">
                <a:xfrm rot="16200000">
                  <a:off x="3210518" y="3589285"/>
                  <a:ext cx="331201" cy="502979"/>
                  <a:chOff x="109042200" y="108242100"/>
                  <a:chExt cx="2171700" cy="3200400"/>
                </a:xfrm>
              </p:grpSpPr>
              <p:pic>
                <p:nvPicPr>
                  <p:cNvPr id="234" name="Picture 15" descr="floorplanB[1]"/>
                  <p:cNvPicPr>
                    <a:picLocks noChangeAspect="1" noChangeArrowheads="1"/>
                  </p:cNvPicPr>
                  <p:nvPr/>
                </p:nvPicPr>
                <p:blipFill>
                  <a:blip r:embed="rId3">
                    <a:extLst>
                      <a:ext uri="{28A0092B-C50C-407E-A947-70E740481C1C}">
                        <a14:useLocalDpi xmlns:a14="http://schemas.microsoft.com/office/drawing/2010/main" val="0"/>
                      </a:ext>
                    </a:extLst>
                  </a:blip>
                  <a:srcRect l="86058" t="66904" r="1646" b="14586"/>
                  <a:stretch>
                    <a:fillRect/>
                  </a:stretch>
                </p:blipFill>
                <p:spPr bwMode="auto">
                  <a:xfrm>
                    <a:off x="109042200" y="108242100"/>
                    <a:ext cx="2171700" cy="3200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CCCCCC">
                              <a:alpha val="74998"/>
                            </a:srgbClr>
                          </a:outerShdw>
                        </a:effectLst>
                      </a14:hiddenEffects>
                    </a:ext>
                  </a:extLst>
                </p:spPr>
              </p:pic>
              <p:sp>
                <p:nvSpPr>
                  <p:cNvPr id="235" name="Rectangle 16"/>
                  <p:cNvSpPr>
                    <a:spLocks noChangeArrowheads="1"/>
                  </p:cNvSpPr>
                  <p:nvPr/>
                </p:nvSpPr>
                <p:spPr bwMode="auto">
                  <a:xfrm>
                    <a:off x="109042200" y="109499400"/>
                    <a:ext cx="2171700" cy="685800"/>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CCCCCC">
                              <a:alpha val="74998"/>
                            </a:srgbClr>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233" name="Rectangle 232"/>
                <p:cNvSpPr/>
                <p:nvPr/>
              </p:nvSpPr>
              <p:spPr>
                <a:xfrm rot="16200000">
                  <a:off x="3371409" y="3756945"/>
                  <a:ext cx="331201" cy="167660"/>
                </a:xfrm>
                <a:prstGeom prst="rect">
                  <a:avLst/>
                </a:prstGeom>
                <a:solidFill>
                  <a:schemeClr val="tx1">
                    <a:lumMod val="50000"/>
                    <a:lumOff val="50000"/>
                    <a:alpha val="54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30" name="TextBox 229"/>
              <p:cNvSpPr txBox="1"/>
              <p:nvPr/>
            </p:nvSpPr>
            <p:spPr>
              <a:xfrm>
                <a:off x="1504822" y="2740999"/>
                <a:ext cx="1028700" cy="276999"/>
              </a:xfrm>
              <a:prstGeom prst="rect">
                <a:avLst/>
              </a:prstGeom>
              <a:noFill/>
            </p:spPr>
            <p:txBody>
              <a:bodyPr wrap="square" rtlCol="0">
                <a:spAutoFit/>
              </a:bodyPr>
              <a:lstStyle/>
              <a:p>
                <a:r>
                  <a:rPr lang="en-US" sz="1200" dirty="0"/>
                  <a:t>s </a:t>
                </a:r>
                <a:r>
                  <a:rPr lang="en-US" sz="1200" dirty="0" smtClean="0"/>
                  <a:t>room</a:t>
                </a:r>
                <a:endParaRPr lang="en-US" dirty="0"/>
              </a:p>
            </p:txBody>
          </p:sp>
        </p:grpSp>
        <p:grpSp>
          <p:nvGrpSpPr>
            <p:cNvPr id="127" name="Group 126"/>
            <p:cNvGrpSpPr/>
            <p:nvPr/>
          </p:nvGrpSpPr>
          <p:grpSpPr>
            <a:xfrm>
              <a:off x="3025812" y="3592775"/>
              <a:ext cx="1658154" cy="733500"/>
              <a:chOff x="2383796" y="2288571"/>
              <a:chExt cx="1658154" cy="733500"/>
            </a:xfrm>
          </p:grpSpPr>
          <p:grpSp>
            <p:nvGrpSpPr>
              <p:cNvPr id="209" name="Group 208"/>
              <p:cNvGrpSpPr/>
              <p:nvPr/>
            </p:nvGrpSpPr>
            <p:grpSpPr>
              <a:xfrm>
                <a:off x="2383796" y="2288571"/>
                <a:ext cx="1658154" cy="498251"/>
                <a:chOff x="4164971" y="3744773"/>
                <a:chExt cx="1658154" cy="498251"/>
              </a:xfrm>
            </p:grpSpPr>
            <p:grpSp>
              <p:nvGrpSpPr>
                <p:cNvPr id="211" name="Group 210"/>
                <p:cNvGrpSpPr/>
                <p:nvPr/>
              </p:nvGrpSpPr>
              <p:grpSpPr>
                <a:xfrm>
                  <a:off x="4164971" y="3744773"/>
                  <a:ext cx="519912" cy="496801"/>
                  <a:chOff x="3117221" y="3656123"/>
                  <a:chExt cx="519912" cy="496801"/>
                </a:xfrm>
              </p:grpSpPr>
              <p:sp>
                <p:nvSpPr>
                  <p:cNvPr id="224" name="Rectangle 13"/>
                  <p:cNvSpPr>
                    <a:spLocks noChangeArrowheads="1"/>
                  </p:cNvSpPr>
                  <p:nvPr/>
                </p:nvSpPr>
                <p:spPr bwMode="auto">
                  <a:xfrm rot="16200000">
                    <a:off x="3128776" y="3644568"/>
                    <a:ext cx="496801" cy="51991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nvGrpSpPr>
                  <p:cNvPr id="225" name="Group 14"/>
                  <p:cNvGrpSpPr>
                    <a:grpSpLocks/>
                  </p:cNvGrpSpPr>
                  <p:nvPr/>
                </p:nvGrpSpPr>
                <p:grpSpPr bwMode="auto">
                  <a:xfrm rot="16200000">
                    <a:off x="3210518" y="3589285"/>
                    <a:ext cx="331201" cy="502979"/>
                    <a:chOff x="109042200" y="108242100"/>
                    <a:chExt cx="2171700" cy="3200400"/>
                  </a:xfrm>
                </p:grpSpPr>
                <p:pic>
                  <p:nvPicPr>
                    <p:cNvPr id="227" name="Picture 15" descr="floorplanB[1]"/>
                    <p:cNvPicPr>
                      <a:picLocks noChangeAspect="1" noChangeArrowheads="1"/>
                    </p:cNvPicPr>
                    <p:nvPr/>
                  </p:nvPicPr>
                  <p:blipFill>
                    <a:blip r:embed="rId3">
                      <a:extLst>
                        <a:ext uri="{28A0092B-C50C-407E-A947-70E740481C1C}">
                          <a14:useLocalDpi xmlns:a14="http://schemas.microsoft.com/office/drawing/2010/main" val="0"/>
                        </a:ext>
                      </a:extLst>
                    </a:blip>
                    <a:srcRect l="86058" t="66904" r="1646" b="14586"/>
                    <a:stretch>
                      <a:fillRect/>
                    </a:stretch>
                  </p:blipFill>
                  <p:spPr bwMode="auto">
                    <a:xfrm>
                      <a:off x="109042200" y="108242100"/>
                      <a:ext cx="2171700" cy="3200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CCCCCC">
                                <a:alpha val="74998"/>
                              </a:srgbClr>
                            </a:outerShdw>
                          </a:effectLst>
                        </a14:hiddenEffects>
                      </a:ext>
                    </a:extLst>
                  </p:spPr>
                </p:pic>
                <p:sp>
                  <p:nvSpPr>
                    <p:cNvPr id="228" name="Rectangle 16"/>
                    <p:cNvSpPr>
                      <a:spLocks noChangeArrowheads="1"/>
                    </p:cNvSpPr>
                    <p:nvPr/>
                  </p:nvSpPr>
                  <p:spPr bwMode="auto">
                    <a:xfrm>
                      <a:off x="109042200" y="109499400"/>
                      <a:ext cx="2171700" cy="685800"/>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CCCCCC">
                                <a:alpha val="74998"/>
                              </a:srgbClr>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226" name="Rectangle 225"/>
                  <p:cNvSpPr/>
                  <p:nvPr/>
                </p:nvSpPr>
                <p:spPr>
                  <a:xfrm rot="16200000">
                    <a:off x="3371409" y="3756945"/>
                    <a:ext cx="331201" cy="167660"/>
                  </a:xfrm>
                  <a:prstGeom prst="rect">
                    <a:avLst/>
                  </a:prstGeom>
                  <a:solidFill>
                    <a:schemeClr val="tx1">
                      <a:lumMod val="50000"/>
                      <a:lumOff val="50000"/>
                      <a:alpha val="54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12" name="Group 211"/>
                <p:cNvGrpSpPr/>
                <p:nvPr/>
              </p:nvGrpSpPr>
              <p:grpSpPr>
                <a:xfrm>
                  <a:off x="4736471" y="3746222"/>
                  <a:ext cx="519912" cy="496801"/>
                  <a:chOff x="3117221" y="3656123"/>
                  <a:chExt cx="519912" cy="496801"/>
                </a:xfrm>
              </p:grpSpPr>
              <p:sp>
                <p:nvSpPr>
                  <p:cNvPr id="219" name="Rectangle 13"/>
                  <p:cNvSpPr>
                    <a:spLocks noChangeArrowheads="1"/>
                  </p:cNvSpPr>
                  <p:nvPr/>
                </p:nvSpPr>
                <p:spPr bwMode="auto">
                  <a:xfrm rot="16200000">
                    <a:off x="3128776" y="3644568"/>
                    <a:ext cx="496801" cy="51991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nvGrpSpPr>
                  <p:cNvPr id="220" name="Group 14"/>
                  <p:cNvGrpSpPr>
                    <a:grpSpLocks/>
                  </p:cNvGrpSpPr>
                  <p:nvPr/>
                </p:nvGrpSpPr>
                <p:grpSpPr bwMode="auto">
                  <a:xfrm rot="16200000">
                    <a:off x="3210518" y="3589285"/>
                    <a:ext cx="331201" cy="502979"/>
                    <a:chOff x="109042200" y="108242100"/>
                    <a:chExt cx="2171700" cy="3200400"/>
                  </a:xfrm>
                </p:grpSpPr>
                <p:pic>
                  <p:nvPicPr>
                    <p:cNvPr id="222" name="Picture 15" descr="floorplanB[1]"/>
                    <p:cNvPicPr>
                      <a:picLocks noChangeAspect="1" noChangeArrowheads="1"/>
                    </p:cNvPicPr>
                    <p:nvPr/>
                  </p:nvPicPr>
                  <p:blipFill>
                    <a:blip r:embed="rId3">
                      <a:extLst>
                        <a:ext uri="{28A0092B-C50C-407E-A947-70E740481C1C}">
                          <a14:useLocalDpi xmlns:a14="http://schemas.microsoft.com/office/drawing/2010/main" val="0"/>
                        </a:ext>
                      </a:extLst>
                    </a:blip>
                    <a:srcRect l="86058" t="66904" r="1646" b="14586"/>
                    <a:stretch>
                      <a:fillRect/>
                    </a:stretch>
                  </p:blipFill>
                  <p:spPr bwMode="auto">
                    <a:xfrm>
                      <a:off x="109042200" y="108242100"/>
                      <a:ext cx="2171700" cy="3200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CCCCCC">
                                <a:alpha val="74998"/>
                              </a:srgbClr>
                            </a:outerShdw>
                          </a:effectLst>
                        </a14:hiddenEffects>
                      </a:ext>
                    </a:extLst>
                  </p:spPr>
                </p:pic>
                <p:sp>
                  <p:nvSpPr>
                    <p:cNvPr id="223" name="Rectangle 16"/>
                    <p:cNvSpPr>
                      <a:spLocks noChangeArrowheads="1"/>
                    </p:cNvSpPr>
                    <p:nvPr/>
                  </p:nvSpPr>
                  <p:spPr bwMode="auto">
                    <a:xfrm>
                      <a:off x="109042200" y="109499400"/>
                      <a:ext cx="2171700" cy="685800"/>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CCCCCC">
                                <a:alpha val="74998"/>
                              </a:srgbClr>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221" name="Rectangle 220"/>
                  <p:cNvSpPr/>
                  <p:nvPr/>
                </p:nvSpPr>
                <p:spPr>
                  <a:xfrm rot="16200000">
                    <a:off x="3371409" y="3756945"/>
                    <a:ext cx="331201" cy="167660"/>
                  </a:xfrm>
                  <a:prstGeom prst="rect">
                    <a:avLst/>
                  </a:prstGeom>
                  <a:solidFill>
                    <a:schemeClr val="tx1">
                      <a:lumMod val="50000"/>
                      <a:lumOff val="50000"/>
                      <a:alpha val="54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13" name="Group 212"/>
                <p:cNvGrpSpPr/>
                <p:nvPr/>
              </p:nvGrpSpPr>
              <p:grpSpPr>
                <a:xfrm>
                  <a:off x="5303213" y="3746223"/>
                  <a:ext cx="519912" cy="496801"/>
                  <a:chOff x="3117221" y="3656123"/>
                  <a:chExt cx="519912" cy="496801"/>
                </a:xfrm>
              </p:grpSpPr>
              <p:sp>
                <p:nvSpPr>
                  <p:cNvPr id="214" name="Rectangle 13"/>
                  <p:cNvSpPr>
                    <a:spLocks noChangeArrowheads="1"/>
                  </p:cNvSpPr>
                  <p:nvPr/>
                </p:nvSpPr>
                <p:spPr bwMode="auto">
                  <a:xfrm rot="16200000">
                    <a:off x="3128776" y="3644568"/>
                    <a:ext cx="496801" cy="51991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nvGrpSpPr>
                  <p:cNvPr id="215" name="Group 14"/>
                  <p:cNvGrpSpPr>
                    <a:grpSpLocks/>
                  </p:cNvGrpSpPr>
                  <p:nvPr/>
                </p:nvGrpSpPr>
                <p:grpSpPr bwMode="auto">
                  <a:xfrm rot="16200000">
                    <a:off x="3210518" y="3589285"/>
                    <a:ext cx="331201" cy="502979"/>
                    <a:chOff x="109042200" y="108242100"/>
                    <a:chExt cx="2171700" cy="3200400"/>
                  </a:xfrm>
                </p:grpSpPr>
                <p:pic>
                  <p:nvPicPr>
                    <p:cNvPr id="217" name="Picture 15" descr="floorplanB[1]"/>
                    <p:cNvPicPr>
                      <a:picLocks noChangeAspect="1" noChangeArrowheads="1"/>
                    </p:cNvPicPr>
                    <p:nvPr/>
                  </p:nvPicPr>
                  <p:blipFill>
                    <a:blip r:embed="rId3">
                      <a:extLst>
                        <a:ext uri="{28A0092B-C50C-407E-A947-70E740481C1C}">
                          <a14:useLocalDpi xmlns:a14="http://schemas.microsoft.com/office/drawing/2010/main" val="0"/>
                        </a:ext>
                      </a:extLst>
                    </a:blip>
                    <a:srcRect l="86058" t="66904" r="1646" b="14586"/>
                    <a:stretch>
                      <a:fillRect/>
                    </a:stretch>
                  </p:blipFill>
                  <p:spPr bwMode="auto">
                    <a:xfrm>
                      <a:off x="109042200" y="108242100"/>
                      <a:ext cx="2171700" cy="3200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CCCCCC">
                                <a:alpha val="74998"/>
                              </a:srgbClr>
                            </a:outerShdw>
                          </a:effectLst>
                        </a14:hiddenEffects>
                      </a:ext>
                    </a:extLst>
                  </p:spPr>
                </p:pic>
                <p:sp>
                  <p:nvSpPr>
                    <p:cNvPr id="218" name="Rectangle 16"/>
                    <p:cNvSpPr>
                      <a:spLocks noChangeArrowheads="1"/>
                    </p:cNvSpPr>
                    <p:nvPr/>
                  </p:nvSpPr>
                  <p:spPr bwMode="auto">
                    <a:xfrm>
                      <a:off x="109042200" y="109499400"/>
                      <a:ext cx="2171700" cy="685800"/>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CCCCCC">
                                <a:alpha val="74998"/>
                              </a:srgbClr>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216" name="Rectangle 215"/>
                  <p:cNvSpPr/>
                  <p:nvPr/>
                </p:nvSpPr>
                <p:spPr>
                  <a:xfrm rot="16200000">
                    <a:off x="3371409" y="3756945"/>
                    <a:ext cx="331201" cy="167660"/>
                  </a:xfrm>
                  <a:prstGeom prst="rect">
                    <a:avLst/>
                  </a:prstGeom>
                  <a:solidFill>
                    <a:schemeClr val="tx1">
                      <a:lumMod val="50000"/>
                      <a:lumOff val="50000"/>
                      <a:alpha val="54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sp>
            <p:nvSpPr>
              <p:cNvPr id="210" name="TextBox 209"/>
              <p:cNvSpPr txBox="1"/>
              <p:nvPr/>
            </p:nvSpPr>
            <p:spPr>
              <a:xfrm>
                <a:off x="2851082" y="2745072"/>
                <a:ext cx="1028700" cy="276999"/>
              </a:xfrm>
              <a:prstGeom prst="rect">
                <a:avLst/>
              </a:prstGeom>
              <a:noFill/>
            </p:spPr>
            <p:txBody>
              <a:bodyPr wrap="square" rtlCol="0">
                <a:spAutoFit/>
              </a:bodyPr>
              <a:lstStyle/>
              <a:p>
                <a:r>
                  <a:rPr lang="en-US" sz="1200" dirty="0" smtClean="0"/>
                  <a:t>p rooms</a:t>
                </a:r>
                <a:endParaRPr lang="en-US" dirty="0"/>
              </a:p>
            </p:txBody>
          </p:sp>
        </p:grpSp>
        <p:grpSp>
          <p:nvGrpSpPr>
            <p:cNvPr id="128" name="Group 127"/>
            <p:cNvGrpSpPr/>
            <p:nvPr/>
          </p:nvGrpSpPr>
          <p:grpSpPr>
            <a:xfrm>
              <a:off x="4961614" y="3594225"/>
              <a:ext cx="2789035" cy="731699"/>
              <a:chOff x="4319598" y="2290021"/>
              <a:chExt cx="2789035" cy="731699"/>
            </a:xfrm>
          </p:grpSpPr>
          <p:grpSp>
            <p:nvGrpSpPr>
              <p:cNvPr id="176" name="Group 175"/>
              <p:cNvGrpSpPr/>
              <p:nvPr/>
            </p:nvGrpSpPr>
            <p:grpSpPr>
              <a:xfrm>
                <a:off x="4319598" y="2290021"/>
                <a:ext cx="2789035" cy="498251"/>
                <a:chOff x="4173388" y="3157146"/>
                <a:chExt cx="2789035" cy="498251"/>
              </a:xfrm>
            </p:grpSpPr>
            <p:grpSp>
              <p:nvGrpSpPr>
                <p:cNvPr id="178" name="Group 177"/>
                <p:cNvGrpSpPr/>
                <p:nvPr/>
              </p:nvGrpSpPr>
              <p:grpSpPr>
                <a:xfrm>
                  <a:off x="5873634" y="3157146"/>
                  <a:ext cx="519912" cy="496801"/>
                  <a:chOff x="3117221" y="3656123"/>
                  <a:chExt cx="519912" cy="496801"/>
                </a:xfrm>
              </p:grpSpPr>
              <p:sp>
                <p:nvSpPr>
                  <p:cNvPr id="204" name="Rectangle 13"/>
                  <p:cNvSpPr>
                    <a:spLocks noChangeArrowheads="1"/>
                  </p:cNvSpPr>
                  <p:nvPr/>
                </p:nvSpPr>
                <p:spPr bwMode="auto">
                  <a:xfrm rot="16200000">
                    <a:off x="3128776" y="3644568"/>
                    <a:ext cx="496801" cy="51991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nvGrpSpPr>
                  <p:cNvPr id="205" name="Group 14"/>
                  <p:cNvGrpSpPr>
                    <a:grpSpLocks/>
                  </p:cNvGrpSpPr>
                  <p:nvPr/>
                </p:nvGrpSpPr>
                <p:grpSpPr bwMode="auto">
                  <a:xfrm rot="16200000">
                    <a:off x="3210518" y="3589285"/>
                    <a:ext cx="331201" cy="502979"/>
                    <a:chOff x="109042200" y="108242100"/>
                    <a:chExt cx="2171700" cy="3200400"/>
                  </a:xfrm>
                </p:grpSpPr>
                <p:pic>
                  <p:nvPicPr>
                    <p:cNvPr id="207" name="Picture 15" descr="floorplanB[1]"/>
                    <p:cNvPicPr>
                      <a:picLocks noChangeAspect="1" noChangeArrowheads="1"/>
                    </p:cNvPicPr>
                    <p:nvPr/>
                  </p:nvPicPr>
                  <p:blipFill>
                    <a:blip r:embed="rId3">
                      <a:extLst>
                        <a:ext uri="{28A0092B-C50C-407E-A947-70E740481C1C}">
                          <a14:useLocalDpi xmlns:a14="http://schemas.microsoft.com/office/drawing/2010/main" val="0"/>
                        </a:ext>
                      </a:extLst>
                    </a:blip>
                    <a:srcRect l="86058" t="66904" r="1646" b="14586"/>
                    <a:stretch>
                      <a:fillRect/>
                    </a:stretch>
                  </p:blipFill>
                  <p:spPr bwMode="auto">
                    <a:xfrm>
                      <a:off x="109042200" y="108242100"/>
                      <a:ext cx="2171700" cy="3200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CCCCCC">
                                <a:alpha val="74998"/>
                              </a:srgbClr>
                            </a:outerShdw>
                          </a:effectLst>
                        </a14:hiddenEffects>
                      </a:ext>
                    </a:extLst>
                  </p:spPr>
                </p:pic>
                <p:sp>
                  <p:nvSpPr>
                    <p:cNvPr id="208" name="Rectangle 16"/>
                    <p:cNvSpPr>
                      <a:spLocks noChangeArrowheads="1"/>
                    </p:cNvSpPr>
                    <p:nvPr/>
                  </p:nvSpPr>
                  <p:spPr bwMode="auto">
                    <a:xfrm>
                      <a:off x="109042200" y="109499400"/>
                      <a:ext cx="2171700" cy="685800"/>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CCCCCC">
                                <a:alpha val="74998"/>
                              </a:srgbClr>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206" name="Rectangle 205"/>
                  <p:cNvSpPr/>
                  <p:nvPr/>
                </p:nvSpPr>
                <p:spPr>
                  <a:xfrm rot="16200000">
                    <a:off x="3371409" y="3756945"/>
                    <a:ext cx="331201" cy="167660"/>
                  </a:xfrm>
                  <a:prstGeom prst="rect">
                    <a:avLst/>
                  </a:prstGeom>
                  <a:solidFill>
                    <a:schemeClr val="tx1">
                      <a:lumMod val="50000"/>
                      <a:lumOff val="50000"/>
                      <a:alpha val="54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79" name="Group 178"/>
                <p:cNvGrpSpPr/>
                <p:nvPr/>
              </p:nvGrpSpPr>
              <p:grpSpPr>
                <a:xfrm>
                  <a:off x="6442511" y="3157146"/>
                  <a:ext cx="519912" cy="496801"/>
                  <a:chOff x="3117221" y="3656123"/>
                  <a:chExt cx="519912" cy="496801"/>
                </a:xfrm>
              </p:grpSpPr>
              <p:sp>
                <p:nvSpPr>
                  <p:cNvPr id="199" name="Rectangle 13"/>
                  <p:cNvSpPr>
                    <a:spLocks noChangeArrowheads="1"/>
                  </p:cNvSpPr>
                  <p:nvPr/>
                </p:nvSpPr>
                <p:spPr bwMode="auto">
                  <a:xfrm rot="16200000">
                    <a:off x="3128776" y="3644568"/>
                    <a:ext cx="496801" cy="51991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nvGrpSpPr>
                  <p:cNvPr id="200" name="Group 14"/>
                  <p:cNvGrpSpPr>
                    <a:grpSpLocks/>
                  </p:cNvGrpSpPr>
                  <p:nvPr/>
                </p:nvGrpSpPr>
                <p:grpSpPr bwMode="auto">
                  <a:xfrm rot="16200000">
                    <a:off x="3210518" y="3589285"/>
                    <a:ext cx="331201" cy="502979"/>
                    <a:chOff x="109042200" y="108242100"/>
                    <a:chExt cx="2171700" cy="3200400"/>
                  </a:xfrm>
                </p:grpSpPr>
                <p:pic>
                  <p:nvPicPr>
                    <p:cNvPr id="202" name="Picture 15" descr="floorplanB[1]"/>
                    <p:cNvPicPr>
                      <a:picLocks noChangeAspect="1" noChangeArrowheads="1"/>
                    </p:cNvPicPr>
                    <p:nvPr/>
                  </p:nvPicPr>
                  <p:blipFill>
                    <a:blip r:embed="rId3">
                      <a:extLst>
                        <a:ext uri="{28A0092B-C50C-407E-A947-70E740481C1C}">
                          <a14:useLocalDpi xmlns:a14="http://schemas.microsoft.com/office/drawing/2010/main" val="0"/>
                        </a:ext>
                      </a:extLst>
                    </a:blip>
                    <a:srcRect l="86058" t="66904" r="1646" b="14586"/>
                    <a:stretch>
                      <a:fillRect/>
                    </a:stretch>
                  </p:blipFill>
                  <p:spPr bwMode="auto">
                    <a:xfrm>
                      <a:off x="109042200" y="108242100"/>
                      <a:ext cx="2171700" cy="3200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CCCCCC">
                                <a:alpha val="74998"/>
                              </a:srgbClr>
                            </a:outerShdw>
                          </a:effectLst>
                        </a14:hiddenEffects>
                      </a:ext>
                    </a:extLst>
                  </p:spPr>
                </p:pic>
                <p:sp>
                  <p:nvSpPr>
                    <p:cNvPr id="203" name="Rectangle 16"/>
                    <p:cNvSpPr>
                      <a:spLocks noChangeArrowheads="1"/>
                    </p:cNvSpPr>
                    <p:nvPr/>
                  </p:nvSpPr>
                  <p:spPr bwMode="auto">
                    <a:xfrm>
                      <a:off x="109042200" y="109499400"/>
                      <a:ext cx="2171700" cy="685800"/>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CCCCCC">
                                <a:alpha val="74998"/>
                              </a:srgbClr>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201" name="Rectangle 200"/>
                  <p:cNvSpPr/>
                  <p:nvPr/>
                </p:nvSpPr>
                <p:spPr>
                  <a:xfrm rot="16200000">
                    <a:off x="3371409" y="3756945"/>
                    <a:ext cx="331201" cy="167660"/>
                  </a:xfrm>
                  <a:prstGeom prst="rect">
                    <a:avLst/>
                  </a:prstGeom>
                  <a:solidFill>
                    <a:schemeClr val="tx1">
                      <a:lumMod val="50000"/>
                      <a:lumOff val="50000"/>
                      <a:alpha val="54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80" name="Group 179"/>
                <p:cNvGrpSpPr/>
                <p:nvPr/>
              </p:nvGrpSpPr>
              <p:grpSpPr>
                <a:xfrm>
                  <a:off x="4173388" y="3157146"/>
                  <a:ext cx="1658154" cy="498251"/>
                  <a:chOff x="4164971" y="3744773"/>
                  <a:chExt cx="1658154" cy="498251"/>
                </a:xfrm>
              </p:grpSpPr>
              <p:grpSp>
                <p:nvGrpSpPr>
                  <p:cNvPr id="181" name="Group 180"/>
                  <p:cNvGrpSpPr/>
                  <p:nvPr/>
                </p:nvGrpSpPr>
                <p:grpSpPr>
                  <a:xfrm>
                    <a:off x="4164971" y="3744773"/>
                    <a:ext cx="519912" cy="496801"/>
                    <a:chOff x="3117221" y="3656123"/>
                    <a:chExt cx="519912" cy="496801"/>
                  </a:xfrm>
                </p:grpSpPr>
                <p:sp>
                  <p:nvSpPr>
                    <p:cNvPr id="194" name="Rectangle 13"/>
                    <p:cNvSpPr>
                      <a:spLocks noChangeArrowheads="1"/>
                    </p:cNvSpPr>
                    <p:nvPr/>
                  </p:nvSpPr>
                  <p:spPr bwMode="auto">
                    <a:xfrm rot="16200000">
                      <a:off x="3128776" y="3644568"/>
                      <a:ext cx="496801" cy="51991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nvGrpSpPr>
                    <p:cNvPr id="195" name="Group 14"/>
                    <p:cNvGrpSpPr>
                      <a:grpSpLocks/>
                    </p:cNvGrpSpPr>
                    <p:nvPr/>
                  </p:nvGrpSpPr>
                  <p:grpSpPr bwMode="auto">
                    <a:xfrm rot="16200000">
                      <a:off x="3210518" y="3589285"/>
                      <a:ext cx="331201" cy="502979"/>
                      <a:chOff x="109042200" y="108242100"/>
                      <a:chExt cx="2171700" cy="3200400"/>
                    </a:xfrm>
                  </p:grpSpPr>
                  <p:pic>
                    <p:nvPicPr>
                      <p:cNvPr id="197" name="Picture 15" descr="floorplanB[1]"/>
                      <p:cNvPicPr>
                        <a:picLocks noChangeAspect="1" noChangeArrowheads="1"/>
                      </p:cNvPicPr>
                      <p:nvPr/>
                    </p:nvPicPr>
                    <p:blipFill>
                      <a:blip r:embed="rId3">
                        <a:extLst>
                          <a:ext uri="{28A0092B-C50C-407E-A947-70E740481C1C}">
                            <a14:useLocalDpi xmlns:a14="http://schemas.microsoft.com/office/drawing/2010/main" val="0"/>
                          </a:ext>
                        </a:extLst>
                      </a:blip>
                      <a:srcRect l="86058" t="66904" r="1646" b="14586"/>
                      <a:stretch>
                        <a:fillRect/>
                      </a:stretch>
                    </p:blipFill>
                    <p:spPr bwMode="auto">
                      <a:xfrm>
                        <a:off x="109042200" y="108242100"/>
                        <a:ext cx="2171700" cy="3200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CCCCCC">
                                  <a:alpha val="74998"/>
                                </a:srgbClr>
                              </a:outerShdw>
                            </a:effectLst>
                          </a14:hiddenEffects>
                        </a:ext>
                      </a:extLst>
                    </p:spPr>
                  </p:pic>
                  <p:sp>
                    <p:nvSpPr>
                      <p:cNvPr id="198" name="Rectangle 16"/>
                      <p:cNvSpPr>
                        <a:spLocks noChangeArrowheads="1"/>
                      </p:cNvSpPr>
                      <p:nvPr/>
                    </p:nvSpPr>
                    <p:spPr bwMode="auto">
                      <a:xfrm>
                        <a:off x="109042200" y="109499400"/>
                        <a:ext cx="2171700" cy="685800"/>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CCCCCC">
                                  <a:alpha val="74998"/>
                                </a:srgbClr>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196" name="Rectangle 195"/>
                    <p:cNvSpPr/>
                    <p:nvPr/>
                  </p:nvSpPr>
                  <p:spPr>
                    <a:xfrm rot="16200000">
                      <a:off x="3371409" y="3756945"/>
                      <a:ext cx="331201" cy="167660"/>
                    </a:xfrm>
                    <a:prstGeom prst="rect">
                      <a:avLst/>
                    </a:prstGeom>
                    <a:solidFill>
                      <a:schemeClr val="tx1">
                        <a:lumMod val="50000"/>
                        <a:lumOff val="50000"/>
                        <a:alpha val="54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82" name="Group 181"/>
                  <p:cNvGrpSpPr/>
                  <p:nvPr/>
                </p:nvGrpSpPr>
                <p:grpSpPr>
                  <a:xfrm>
                    <a:off x="4736471" y="3746222"/>
                    <a:ext cx="519912" cy="496801"/>
                    <a:chOff x="3117221" y="3656123"/>
                    <a:chExt cx="519912" cy="496801"/>
                  </a:xfrm>
                </p:grpSpPr>
                <p:sp>
                  <p:nvSpPr>
                    <p:cNvPr id="189" name="Rectangle 13"/>
                    <p:cNvSpPr>
                      <a:spLocks noChangeArrowheads="1"/>
                    </p:cNvSpPr>
                    <p:nvPr/>
                  </p:nvSpPr>
                  <p:spPr bwMode="auto">
                    <a:xfrm rot="16200000">
                      <a:off x="3128776" y="3644568"/>
                      <a:ext cx="496801" cy="51991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nvGrpSpPr>
                    <p:cNvPr id="190" name="Group 14"/>
                    <p:cNvGrpSpPr>
                      <a:grpSpLocks/>
                    </p:cNvGrpSpPr>
                    <p:nvPr/>
                  </p:nvGrpSpPr>
                  <p:grpSpPr bwMode="auto">
                    <a:xfrm rot="16200000">
                      <a:off x="3210518" y="3589285"/>
                      <a:ext cx="331201" cy="502979"/>
                      <a:chOff x="109042200" y="108242100"/>
                      <a:chExt cx="2171700" cy="3200400"/>
                    </a:xfrm>
                  </p:grpSpPr>
                  <p:pic>
                    <p:nvPicPr>
                      <p:cNvPr id="192" name="Picture 15" descr="floorplanB[1]"/>
                      <p:cNvPicPr>
                        <a:picLocks noChangeAspect="1" noChangeArrowheads="1"/>
                      </p:cNvPicPr>
                      <p:nvPr/>
                    </p:nvPicPr>
                    <p:blipFill>
                      <a:blip r:embed="rId3">
                        <a:extLst>
                          <a:ext uri="{28A0092B-C50C-407E-A947-70E740481C1C}">
                            <a14:useLocalDpi xmlns:a14="http://schemas.microsoft.com/office/drawing/2010/main" val="0"/>
                          </a:ext>
                        </a:extLst>
                      </a:blip>
                      <a:srcRect l="86058" t="66904" r="1646" b="14586"/>
                      <a:stretch>
                        <a:fillRect/>
                      </a:stretch>
                    </p:blipFill>
                    <p:spPr bwMode="auto">
                      <a:xfrm>
                        <a:off x="109042200" y="108242100"/>
                        <a:ext cx="2171700" cy="3200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CCCCCC">
                                  <a:alpha val="74998"/>
                                </a:srgbClr>
                              </a:outerShdw>
                            </a:effectLst>
                          </a14:hiddenEffects>
                        </a:ext>
                      </a:extLst>
                    </p:spPr>
                  </p:pic>
                  <p:sp>
                    <p:nvSpPr>
                      <p:cNvPr id="193" name="Rectangle 16"/>
                      <p:cNvSpPr>
                        <a:spLocks noChangeArrowheads="1"/>
                      </p:cNvSpPr>
                      <p:nvPr/>
                    </p:nvSpPr>
                    <p:spPr bwMode="auto">
                      <a:xfrm>
                        <a:off x="109042200" y="109499400"/>
                        <a:ext cx="2171700" cy="685800"/>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CCCCCC">
                                  <a:alpha val="74998"/>
                                </a:srgbClr>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191" name="Rectangle 190"/>
                    <p:cNvSpPr/>
                    <p:nvPr/>
                  </p:nvSpPr>
                  <p:spPr>
                    <a:xfrm rot="16200000">
                      <a:off x="3371409" y="3756945"/>
                      <a:ext cx="331201" cy="167660"/>
                    </a:xfrm>
                    <a:prstGeom prst="rect">
                      <a:avLst/>
                    </a:prstGeom>
                    <a:solidFill>
                      <a:schemeClr val="tx1">
                        <a:lumMod val="50000"/>
                        <a:lumOff val="50000"/>
                        <a:alpha val="54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83" name="Group 182"/>
                  <p:cNvGrpSpPr/>
                  <p:nvPr/>
                </p:nvGrpSpPr>
                <p:grpSpPr>
                  <a:xfrm>
                    <a:off x="5303213" y="3746223"/>
                    <a:ext cx="519912" cy="496801"/>
                    <a:chOff x="3117221" y="3656123"/>
                    <a:chExt cx="519912" cy="496801"/>
                  </a:xfrm>
                </p:grpSpPr>
                <p:sp>
                  <p:nvSpPr>
                    <p:cNvPr id="184" name="Rectangle 13"/>
                    <p:cNvSpPr>
                      <a:spLocks noChangeArrowheads="1"/>
                    </p:cNvSpPr>
                    <p:nvPr/>
                  </p:nvSpPr>
                  <p:spPr bwMode="auto">
                    <a:xfrm rot="16200000">
                      <a:off x="3128776" y="3644568"/>
                      <a:ext cx="496801" cy="51991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nvGrpSpPr>
                    <p:cNvPr id="185" name="Group 14"/>
                    <p:cNvGrpSpPr>
                      <a:grpSpLocks/>
                    </p:cNvGrpSpPr>
                    <p:nvPr/>
                  </p:nvGrpSpPr>
                  <p:grpSpPr bwMode="auto">
                    <a:xfrm rot="16200000">
                      <a:off x="3210518" y="3589285"/>
                      <a:ext cx="331201" cy="502979"/>
                      <a:chOff x="109042200" y="108242100"/>
                      <a:chExt cx="2171700" cy="3200400"/>
                    </a:xfrm>
                  </p:grpSpPr>
                  <p:pic>
                    <p:nvPicPr>
                      <p:cNvPr id="187" name="Picture 15" descr="floorplanB[1]"/>
                      <p:cNvPicPr>
                        <a:picLocks noChangeAspect="1" noChangeArrowheads="1"/>
                      </p:cNvPicPr>
                      <p:nvPr/>
                    </p:nvPicPr>
                    <p:blipFill>
                      <a:blip r:embed="rId3">
                        <a:extLst>
                          <a:ext uri="{28A0092B-C50C-407E-A947-70E740481C1C}">
                            <a14:useLocalDpi xmlns:a14="http://schemas.microsoft.com/office/drawing/2010/main" val="0"/>
                          </a:ext>
                        </a:extLst>
                      </a:blip>
                      <a:srcRect l="86058" t="66904" r="1646" b="14586"/>
                      <a:stretch>
                        <a:fillRect/>
                      </a:stretch>
                    </p:blipFill>
                    <p:spPr bwMode="auto">
                      <a:xfrm>
                        <a:off x="109042200" y="108242100"/>
                        <a:ext cx="2171700" cy="3200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CCCCCC">
                                  <a:alpha val="74998"/>
                                </a:srgbClr>
                              </a:outerShdw>
                            </a:effectLst>
                          </a14:hiddenEffects>
                        </a:ext>
                      </a:extLst>
                    </p:spPr>
                  </p:pic>
                  <p:sp>
                    <p:nvSpPr>
                      <p:cNvPr id="188" name="Rectangle 16"/>
                      <p:cNvSpPr>
                        <a:spLocks noChangeArrowheads="1"/>
                      </p:cNvSpPr>
                      <p:nvPr/>
                    </p:nvSpPr>
                    <p:spPr bwMode="auto">
                      <a:xfrm>
                        <a:off x="109042200" y="109499400"/>
                        <a:ext cx="2171700" cy="685800"/>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CCCCCC">
                                  <a:alpha val="74998"/>
                                </a:srgbClr>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186" name="Rectangle 185"/>
                    <p:cNvSpPr/>
                    <p:nvPr/>
                  </p:nvSpPr>
                  <p:spPr>
                    <a:xfrm rot="16200000">
                      <a:off x="3371409" y="3756945"/>
                      <a:ext cx="331201" cy="167660"/>
                    </a:xfrm>
                    <a:prstGeom prst="rect">
                      <a:avLst/>
                    </a:prstGeom>
                    <a:solidFill>
                      <a:schemeClr val="tx1">
                        <a:lumMod val="50000"/>
                        <a:lumOff val="50000"/>
                        <a:alpha val="54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grpSp>
          <p:sp>
            <p:nvSpPr>
              <p:cNvPr id="177" name="TextBox 176"/>
              <p:cNvSpPr txBox="1"/>
              <p:nvPr/>
            </p:nvSpPr>
            <p:spPr>
              <a:xfrm>
                <a:off x="5353064" y="2744721"/>
                <a:ext cx="1028700" cy="276999"/>
              </a:xfrm>
              <a:prstGeom prst="rect">
                <a:avLst/>
              </a:prstGeom>
              <a:noFill/>
            </p:spPr>
            <p:txBody>
              <a:bodyPr wrap="square" rtlCol="0">
                <a:spAutoFit/>
              </a:bodyPr>
              <a:lstStyle/>
              <a:p>
                <a:r>
                  <a:rPr lang="en-US" sz="1200" dirty="0" smtClean="0"/>
                  <a:t>d rooms</a:t>
                </a:r>
                <a:endParaRPr lang="en-US" dirty="0"/>
              </a:p>
            </p:txBody>
          </p:sp>
        </p:grpSp>
      </p:grpSp>
      <p:grpSp>
        <p:nvGrpSpPr>
          <p:cNvPr id="309" name="Group 308"/>
          <p:cNvGrpSpPr/>
          <p:nvPr/>
        </p:nvGrpSpPr>
        <p:grpSpPr>
          <a:xfrm>
            <a:off x="2283375" y="4642796"/>
            <a:ext cx="2537128" cy="749151"/>
            <a:chOff x="2222349" y="4478675"/>
            <a:chExt cx="2537128" cy="749151"/>
          </a:xfrm>
        </p:grpSpPr>
        <p:grpSp>
          <p:nvGrpSpPr>
            <p:cNvPr id="238" name="Group 237"/>
            <p:cNvGrpSpPr/>
            <p:nvPr/>
          </p:nvGrpSpPr>
          <p:grpSpPr>
            <a:xfrm>
              <a:off x="2222349" y="4478675"/>
              <a:ext cx="1028700" cy="729838"/>
              <a:chOff x="1504822" y="2288160"/>
              <a:chExt cx="1028700" cy="729838"/>
            </a:xfrm>
          </p:grpSpPr>
          <p:grpSp>
            <p:nvGrpSpPr>
              <p:cNvPr id="294" name="Group 293"/>
              <p:cNvGrpSpPr/>
              <p:nvPr/>
            </p:nvGrpSpPr>
            <p:grpSpPr>
              <a:xfrm>
                <a:off x="1580334" y="2288160"/>
                <a:ext cx="519912" cy="496801"/>
                <a:chOff x="3117221" y="3656123"/>
                <a:chExt cx="519912" cy="496801"/>
              </a:xfrm>
            </p:grpSpPr>
            <p:sp>
              <p:nvSpPr>
                <p:cNvPr id="296" name="Rectangle 13"/>
                <p:cNvSpPr>
                  <a:spLocks noChangeArrowheads="1"/>
                </p:cNvSpPr>
                <p:nvPr/>
              </p:nvSpPr>
              <p:spPr bwMode="auto">
                <a:xfrm rot="16200000">
                  <a:off x="3128776" y="3644568"/>
                  <a:ext cx="496801" cy="51991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nvGrpSpPr>
                <p:cNvPr id="297" name="Group 14"/>
                <p:cNvGrpSpPr>
                  <a:grpSpLocks/>
                </p:cNvGrpSpPr>
                <p:nvPr/>
              </p:nvGrpSpPr>
              <p:grpSpPr bwMode="auto">
                <a:xfrm rot="16200000">
                  <a:off x="3210518" y="3589285"/>
                  <a:ext cx="331201" cy="502979"/>
                  <a:chOff x="109042200" y="108242100"/>
                  <a:chExt cx="2171700" cy="3200400"/>
                </a:xfrm>
              </p:grpSpPr>
              <p:pic>
                <p:nvPicPr>
                  <p:cNvPr id="299" name="Picture 15" descr="floorplanB[1]"/>
                  <p:cNvPicPr>
                    <a:picLocks noChangeAspect="1" noChangeArrowheads="1"/>
                  </p:cNvPicPr>
                  <p:nvPr/>
                </p:nvPicPr>
                <p:blipFill>
                  <a:blip r:embed="rId3">
                    <a:extLst>
                      <a:ext uri="{28A0092B-C50C-407E-A947-70E740481C1C}">
                        <a14:useLocalDpi xmlns:a14="http://schemas.microsoft.com/office/drawing/2010/main" val="0"/>
                      </a:ext>
                    </a:extLst>
                  </a:blip>
                  <a:srcRect l="86058" t="66904" r="1646" b="14586"/>
                  <a:stretch>
                    <a:fillRect/>
                  </a:stretch>
                </p:blipFill>
                <p:spPr bwMode="auto">
                  <a:xfrm>
                    <a:off x="109042200" y="108242100"/>
                    <a:ext cx="2171700" cy="3200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CCCCCC">
                              <a:alpha val="74998"/>
                            </a:srgbClr>
                          </a:outerShdw>
                        </a:effectLst>
                      </a14:hiddenEffects>
                    </a:ext>
                  </a:extLst>
                </p:spPr>
              </p:pic>
              <p:sp>
                <p:nvSpPr>
                  <p:cNvPr id="300" name="Rectangle 16"/>
                  <p:cNvSpPr>
                    <a:spLocks noChangeArrowheads="1"/>
                  </p:cNvSpPr>
                  <p:nvPr/>
                </p:nvSpPr>
                <p:spPr bwMode="auto">
                  <a:xfrm>
                    <a:off x="109042200" y="109499400"/>
                    <a:ext cx="2171700" cy="685800"/>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CCCCCC">
                              <a:alpha val="74998"/>
                            </a:srgbClr>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298" name="Rectangle 297"/>
                <p:cNvSpPr/>
                <p:nvPr/>
              </p:nvSpPr>
              <p:spPr>
                <a:xfrm rot="16200000">
                  <a:off x="3371409" y="3756945"/>
                  <a:ext cx="331201" cy="167660"/>
                </a:xfrm>
                <a:prstGeom prst="rect">
                  <a:avLst/>
                </a:prstGeom>
                <a:solidFill>
                  <a:schemeClr val="tx1">
                    <a:lumMod val="50000"/>
                    <a:lumOff val="50000"/>
                    <a:alpha val="54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95" name="TextBox 294"/>
              <p:cNvSpPr txBox="1"/>
              <p:nvPr/>
            </p:nvSpPr>
            <p:spPr>
              <a:xfrm>
                <a:off x="1504822" y="2740999"/>
                <a:ext cx="1028700" cy="276999"/>
              </a:xfrm>
              <a:prstGeom prst="rect">
                <a:avLst/>
              </a:prstGeom>
              <a:noFill/>
            </p:spPr>
            <p:txBody>
              <a:bodyPr wrap="square" rtlCol="0">
                <a:spAutoFit/>
              </a:bodyPr>
              <a:lstStyle/>
              <a:p>
                <a:r>
                  <a:rPr lang="en-US" sz="1200" dirty="0"/>
                  <a:t>s </a:t>
                </a:r>
                <a:r>
                  <a:rPr lang="en-US" sz="1200" dirty="0" smtClean="0"/>
                  <a:t>room</a:t>
                </a:r>
                <a:endParaRPr lang="en-US" dirty="0"/>
              </a:p>
            </p:txBody>
          </p:sp>
        </p:grpSp>
        <p:grpSp>
          <p:nvGrpSpPr>
            <p:cNvPr id="239" name="Group 238"/>
            <p:cNvGrpSpPr/>
            <p:nvPr/>
          </p:nvGrpSpPr>
          <p:grpSpPr>
            <a:xfrm>
              <a:off x="3101323" y="4494326"/>
              <a:ext cx="1658154" cy="733500"/>
              <a:chOff x="2383796" y="2288571"/>
              <a:chExt cx="1658154" cy="733500"/>
            </a:xfrm>
          </p:grpSpPr>
          <p:grpSp>
            <p:nvGrpSpPr>
              <p:cNvPr id="274" name="Group 273"/>
              <p:cNvGrpSpPr/>
              <p:nvPr/>
            </p:nvGrpSpPr>
            <p:grpSpPr>
              <a:xfrm>
                <a:off x="2383796" y="2288571"/>
                <a:ext cx="1658154" cy="498251"/>
                <a:chOff x="4164971" y="3744773"/>
                <a:chExt cx="1658154" cy="498251"/>
              </a:xfrm>
            </p:grpSpPr>
            <p:grpSp>
              <p:nvGrpSpPr>
                <p:cNvPr id="276" name="Group 275"/>
                <p:cNvGrpSpPr/>
                <p:nvPr/>
              </p:nvGrpSpPr>
              <p:grpSpPr>
                <a:xfrm>
                  <a:off x="4164971" y="3744773"/>
                  <a:ext cx="519912" cy="496801"/>
                  <a:chOff x="3117221" y="3656123"/>
                  <a:chExt cx="519912" cy="496801"/>
                </a:xfrm>
              </p:grpSpPr>
              <p:sp>
                <p:nvSpPr>
                  <p:cNvPr id="289" name="Rectangle 13"/>
                  <p:cNvSpPr>
                    <a:spLocks noChangeArrowheads="1"/>
                  </p:cNvSpPr>
                  <p:nvPr/>
                </p:nvSpPr>
                <p:spPr bwMode="auto">
                  <a:xfrm rot="16200000">
                    <a:off x="3128776" y="3644568"/>
                    <a:ext cx="496801" cy="51991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nvGrpSpPr>
                  <p:cNvPr id="290" name="Group 14"/>
                  <p:cNvGrpSpPr>
                    <a:grpSpLocks/>
                  </p:cNvGrpSpPr>
                  <p:nvPr/>
                </p:nvGrpSpPr>
                <p:grpSpPr bwMode="auto">
                  <a:xfrm rot="16200000">
                    <a:off x="3210518" y="3589285"/>
                    <a:ext cx="331201" cy="502979"/>
                    <a:chOff x="109042200" y="108242100"/>
                    <a:chExt cx="2171700" cy="3200400"/>
                  </a:xfrm>
                </p:grpSpPr>
                <p:pic>
                  <p:nvPicPr>
                    <p:cNvPr id="292" name="Picture 15" descr="floorplanB[1]"/>
                    <p:cNvPicPr>
                      <a:picLocks noChangeAspect="1" noChangeArrowheads="1"/>
                    </p:cNvPicPr>
                    <p:nvPr/>
                  </p:nvPicPr>
                  <p:blipFill>
                    <a:blip r:embed="rId3">
                      <a:extLst>
                        <a:ext uri="{28A0092B-C50C-407E-A947-70E740481C1C}">
                          <a14:useLocalDpi xmlns:a14="http://schemas.microsoft.com/office/drawing/2010/main" val="0"/>
                        </a:ext>
                      </a:extLst>
                    </a:blip>
                    <a:srcRect l="86058" t="66904" r="1646" b="14586"/>
                    <a:stretch>
                      <a:fillRect/>
                    </a:stretch>
                  </p:blipFill>
                  <p:spPr bwMode="auto">
                    <a:xfrm>
                      <a:off x="109042200" y="108242100"/>
                      <a:ext cx="2171700" cy="3200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CCCCCC">
                                <a:alpha val="74998"/>
                              </a:srgbClr>
                            </a:outerShdw>
                          </a:effectLst>
                        </a14:hiddenEffects>
                      </a:ext>
                    </a:extLst>
                  </p:spPr>
                </p:pic>
                <p:sp>
                  <p:nvSpPr>
                    <p:cNvPr id="293" name="Rectangle 16"/>
                    <p:cNvSpPr>
                      <a:spLocks noChangeArrowheads="1"/>
                    </p:cNvSpPr>
                    <p:nvPr/>
                  </p:nvSpPr>
                  <p:spPr bwMode="auto">
                    <a:xfrm>
                      <a:off x="109042200" y="109499400"/>
                      <a:ext cx="2171700" cy="685800"/>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CCCCCC">
                                <a:alpha val="74998"/>
                              </a:srgbClr>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291" name="Rectangle 290"/>
                  <p:cNvSpPr/>
                  <p:nvPr/>
                </p:nvSpPr>
                <p:spPr>
                  <a:xfrm rot="16200000">
                    <a:off x="3371409" y="3756945"/>
                    <a:ext cx="331201" cy="167660"/>
                  </a:xfrm>
                  <a:prstGeom prst="rect">
                    <a:avLst/>
                  </a:prstGeom>
                  <a:solidFill>
                    <a:schemeClr val="tx1">
                      <a:lumMod val="50000"/>
                      <a:lumOff val="50000"/>
                      <a:alpha val="54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77" name="Group 276"/>
                <p:cNvGrpSpPr/>
                <p:nvPr/>
              </p:nvGrpSpPr>
              <p:grpSpPr>
                <a:xfrm>
                  <a:off x="4736471" y="3746222"/>
                  <a:ext cx="519912" cy="496801"/>
                  <a:chOff x="3117221" y="3656123"/>
                  <a:chExt cx="519912" cy="496801"/>
                </a:xfrm>
              </p:grpSpPr>
              <p:sp>
                <p:nvSpPr>
                  <p:cNvPr id="284" name="Rectangle 13"/>
                  <p:cNvSpPr>
                    <a:spLocks noChangeArrowheads="1"/>
                  </p:cNvSpPr>
                  <p:nvPr/>
                </p:nvSpPr>
                <p:spPr bwMode="auto">
                  <a:xfrm rot="16200000">
                    <a:off x="3128776" y="3644568"/>
                    <a:ext cx="496801" cy="51991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nvGrpSpPr>
                  <p:cNvPr id="285" name="Group 14"/>
                  <p:cNvGrpSpPr>
                    <a:grpSpLocks/>
                  </p:cNvGrpSpPr>
                  <p:nvPr/>
                </p:nvGrpSpPr>
                <p:grpSpPr bwMode="auto">
                  <a:xfrm rot="16200000">
                    <a:off x="3210518" y="3589285"/>
                    <a:ext cx="331201" cy="502979"/>
                    <a:chOff x="109042200" y="108242100"/>
                    <a:chExt cx="2171700" cy="3200400"/>
                  </a:xfrm>
                </p:grpSpPr>
                <p:pic>
                  <p:nvPicPr>
                    <p:cNvPr id="287" name="Picture 15" descr="floorplanB[1]"/>
                    <p:cNvPicPr>
                      <a:picLocks noChangeAspect="1" noChangeArrowheads="1"/>
                    </p:cNvPicPr>
                    <p:nvPr/>
                  </p:nvPicPr>
                  <p:blipFill>
                    <a:blip r:embed="rId3">
                      <a:extLst>
                        <a:ext uri="{28A0092B-C50C-407E-A947-70E740481C1C}">
                          <a14:useLocalDpi xmlns:a14="http://schemas.microsoft.com/office/drawing/2010/main" val="0"/>
                        </a:ext>
                      </a:extLst>
                    </a:blip>
                    <a:srcRect l="86058" t="66904" r="1646" b="14586"/>
                    <a:stretch>
                      <a:fillRect/>
                    </a:stretch>
                  </p:blipFill>
                  <p:spPr bwMode="auto">
                    <a:xfrm>
                      <a:off x="109042200" y="108242100"/>
                      <a:ext cx="2171700" cy="3200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CCCCCC">
                                <a:alpha val="74998"/>
                              </a:srgbClr>
                            </a:outerShdw>
                          </a:effectLst>
                        </a14:hiddenEffects>
                      </a:ext>
                    </a:extLst>
                  </p:spPr>
                </p:pic>
                <p:sp>
                  <p:nvSpPr>
                    <p:cNvPr id="288" name="Rectangle 16"/>
                    <p:cNvSpPr>
                      <a:spLocks noChangeArrowheads="1"/>
                    </p:cNvSpPr>
                    <p:nvPr/>
                  </p:nvSpPr>
                  <p:spPr bwMode="auto">
                    <a:xfrm>
                      <a:off x="109042200" y="109499400"/>
                      <a:ext cx="2171700" cy="685800"/>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CCCCCC">
                                <a:alpha val="74998"/>
                              </a:srgbClr>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286" name="Rectangle 285"/>
                  <p:cNvSpPr/>
                  <p:nvPr/>
                </p:nvSpPr>
                <p:spPr>
                  <a:xfrm rot="16200000">
                    <a:off x="3371409" y="3756945"/>
                    <a:ext cx="331201" cy="167660"/>
                  </a:xfrm>
                  <a:prstGeom prst="rect">
                    <a:avLst/>
                  </a:prstGeom>
                  <a:solidFill>
                    <a:schemeClr val="tx1">
                      <a:lumMod val="50000"/>
                      <a:lumOff val="50000"/>
                      <a:alpha val="54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78" name="Group 277"/>
                <p:cNvGrpSpPr/>
                <p:nvPr/>
              </p:nvGrpSpPr>
              <p:grpSpPr>
                <a:xfrm>
                  <a:off x="5303213" y="3746223"/>
                  <a:ext cx="519912" cy="496801"/>
                  <a:chOff x="3117221" y="3656123"/>
                  <a:chExt cx="519912" cy="496801"/>
                </a:xfrm>
              </p:grpSpPr>
              <p:sp>
                <p:nvSpPr>
                  <p:cNvPr id="279" name="Rectangle 13"/>
                  <p:cNvSpPr>
                    <a:spLocks noChangeArrowheads="1"/>
                  </p:cNvSpPr>
                  <p:nvPr/>
                </p:nvSpPr>
                <p:spPr bwMode="auto">
                  <a:xfrm rot="16200000">
                    <a:off x="3128776" y="3644568"/>
                    <a:ext cx="496801" cy="51991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nvGrpSpPr>
                  <p:cNvPr id="280" name="Group 14"/>
                  <p:cNvGrpSpPr>
                    <a:grpSpLocks/>
                  </p:cNvGrpSpPr>
                  <p:nvPr/>
                </p:nvGrpSpPr>
                <p:grpSpPr bwMode="auto">
                  <a:xfrm rot="16200000">
                    <a:off x="3210518" y="3589285"/>
                    <a:ext cx="331201" cy="502979"/>
                    <a:chOff x="109042200" y="108242100"/>
                    <a:chExt cx="2171700" cy="3200400"/>
                  </a:xfrm>
                </p:grpSpPr>
                <p:pic>
                  <p:nvPicPr>
                    <p:cNvPr id="282" name="Picture 15" descr="floorplanB[1]"/>
                    <p:cNvPicPr>
                      <a:picLocks noChangeAspect="1" noChangeArrowheads="1"/>
                    </p:cNvPicPr>
                    <p:nvPr/>
                  </p:nvPicPr>
                  <p:blipFill>
                    <a:blip r:embed="rId3">
                      <a:extLst>
                        <a:ext uri="{28A0092B-C50C-407E-A947-70E740481C1C}">
                          <a14:useLocalDpi xmlns:a14="http://schemas.microsoft.com/office/drawing/2010/main" val="0"/>
                        </a:ext>
                      </a:extLst>
                    </a:blip>
                    <a:srcRect l="86058" t="66904" r="1646" b="14586"/>
                    <a:stretch>
                      <a:fillRect/>
                    </a:stretch>
                  </p:blipFill>
                  <p:spPr bwMode="auto">
                    <a:xfrm>
                      <a:off x="109042200" y="108242100"/>
                      <a:ext cx="2171700" cy="3200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CCCCCC">
                                <a:alpha val="74998"/>
                              </a:srgbClr>
                            </a:outerShdw>
                          </a:effectLst>
                        </a14:hiddenEffects>
                      </a:ext>
                    </a:extLst>
                  </p:spPr>
                </p:pic>
                <p:sp>
                  <p:nvSpPr>
                    <p:cNvPr id="283" name="Rectangle 16"/>
                    <p:cNvSpPr>
                      <a:spLocks noChangeArrowheads="1"/>
                    </p:cNvSpPr>
                    <p:nvPr/>
                  </p:nvSpPr>
                  <p:spPr bwMode="auto">
                    <a:xfrm>
                      <a:off x="109042200" y="109499400"/>
                      <a:ext cx="2171700" cy="685800"/>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CCCCCC">
                                <a:alpha val="74998"/>
                              </a:srgbClr>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281" name="Rectangle 280"/>
                  <p:cNvSpPr/>
                  <p:nvPr/>
                </p:nvSpPr>
                <p:spPr>
                  <a:xfrm rot="16200000">
                    <a:off x="3371409" y="3756945"/>
                    <a:ext cx="331201" cy="167660"/>
                  </a:xfrm>
                  <a:prstGeom prst="rect">
                    <a:avLst/>
                  </a:prstGeom>
                  <a:solidFill>
                    <a:schemeClr val="tx1">
                      <a:lumMod val="50000"/>
                      <a:lumOff val="50000"/>
                      <a:alpha val="54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sp>
            <p:nvSpPr>
              <p:cNvPr id="275" name="TextBox 274"/>
              <p:cNvSpPr txBox="1"/>
              <p:nvPr/>
            </p:nvSpPr>
            <p:spPr>
              <a:xfrm>
                <a:off x="2851082" y="2745072"/>
                <a:ext cx="1028700" cy="276999"/>
              </a:xfrm>
              <a:prstGeom prst="rect">
                <a:avLst/>
              </a:prstGeom>
              <a:noFill/>
            </p:spPr>
            <p:txBody>
              <a:bodyPr wrap="square" rtlCol="0">
                <a:spAutoFit/>
              </a:bodyPr>
              <a:lstStyle/>
              <a:p>
                <a:r>
                  <a:rPr lang="en-US" sz="1200" dirty="0" smtClean="0"/>
                  <a:t>p rooms</a:t>
                </a:r>
                <a:endParaRPr lang="en-US" dirty="0"/>
              </a:p>
            </p:txBody>
          </p:sp>
        </p:grpSp>
      </p:grpSp>
      <p:grpSp>
        <p:nvGrpSpPr>
          <p:cNvPr id="301" name="Group 300"/>
          <p:cNvGrpSpPr/>
          <p:nvPr/>
        </p:nvGrpSpPr>
        <p:grpSpPr>
          <a:xfrm>
            <a:off x="2287109" y="5771063"/>
            <a:ext cx="1028700" cy="729838"/>
            <a:chOff x="1504822" y="2288160"/>
            <a:chExt cx="1028700" cy="729838"/>
          </a:xfrm>
        </p:grpSpPr>
        <p:grpSp>
          <p:nvGrpSpPr>
            <p:cNvPr id="302" name="Group 301"/>
            <p:cNvGrpSpPr/>
            <p:nvPr/>
          </p:nvGrpSpPr>
          <p:grpSpPr>
            <a:xfrm>
              <a:off x="1580334" y="2288160"/>
              <a:ext cx="519912" cy="496801"/>
              <a:chOff x="3117221" y="3656123"/>
              <a:chExt cx="519912" cy="496801"/>
            </a:xfrm>
          </p:grpSpPr>
          <p:sp>
            <p:nvSpPr>
              <p:cNvPr id="304" name="Rectangle 13"/>
              <p:cNvSpPr>
                <a:spLocks noChangeArrowheads="1"/>
              </p:cNvSpPr>
              <p:nvPr/>
            </p:nvSpPr>
            <p:spPr bwMode="auto">
              <a:xfrm rot="16200000">
                <a:off x="3128776" y="3644568"/>
                <a:ext cx="496801" cy="51991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nvGrpSpPr>
              <p:cNvPr id="305" name="Group 14"/>
              <p:cNvGrpSpPr>
                <a:grpSpLocks/>
              </p:cNvGrpSpPr>
              <p:nvPr/>
            </p:nvGrpSpPr>
            <p:grpSpPr bwMode="auto">
              <a:xfrm rot="16200000">
                <a:off x="3210518" y="3589285"/>
                <a:ext cx="331201" cy="502979"/>
                <a:chOff x="109042200" y="108242100"/>
                <a:chExt cx="2171700" cy="3200400"/>
              </a:xfrm>
            </p:grpSpPr>
            <p:pic>
              <p:nvPicPr>
                <p:cNvPr id="307" name="Picture 15" descr="floorplanB[1]"/>
                <p:cNvPicPr>
                  <a:picLocks noChangeAspect="1" noChangeArrowheads="1"/>
                </p:cNvPicPr>
                <p:nvPr/>
              </p:nvPicPr>
              <p:blipFill>
                <a:blip r:embed="rId3">
                  <a:extLst>
                    <a:ext uri="{28A0092B-C50C-407E-A947-70E740481C1C}">
                      <a14:useLocalDpi xmlns:a14="http://schemas.microsoft.com/office/drawing/2010/main" val="0"/>
                    </a:ext>
                  </a:extLst>
                </a:blip>
                <a:srcRect l="86058" t="66904" r="1646" b="14586"/>
                <a:stretch>
                  <a:fillRect/>
                </a:stretch>
              </p:blipFill>
              <p:spPr bwMode="auto">
                <a:xfrm>
                  <a:off x="109042200" y="108242100"/>
                  <a:ext cx="2171700" cy="3200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CCCCCC">
                            <a:alpha val="74998"/>
                          </a:srgbClr>
                        </a:outerShdw>
                      </a:effectLst>
                    </a14:hiddenEffects>
                  </a:ext>
                </a:extLst>
              </p:spPr>
            </p:pic>
            <p:sp>
              <p:nvSpPr>
                <p:cNvPr id="308" name="Rectangle 16"/>
                <p:cNvSpPr>
                  <a:spLocks noChangeArrowheads="1"/>
                </p:cNvSpPr>
                <p:nvPr/>
              </p:nvSpPr>
              <p:spPr bwMode="auto">
                <a:xfrm>
                  <a:off x="109042200" y="109499400"/>
                  <a:ext cx="2171700" cy="685800"/>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CCCCCC">
                            <a:alpha val="74998"/>
                          </a:srgbClr>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306" name="Rectangle 305"/>
              <p:cNvSpPr/>
              <p:nvPr/>
            </p:nvSpPr>
            <p:spPr>
              <a:xfrm rot="16200000">
                <a:off x="3371409" y="3756945"/>
                <a:ext cx="331201" cy="167660"/>
              </a:xfrm>
              <a:prstGeom prst="rect">
                <a:avLst/>
              </a:prstGeom>
              <a:solidFill>
                <a:schemeClr val="tx1">
                  <a:lumMod val="50000"/>
                  <a:lumOff val="50000"/>
                  <a:alpha val="54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303" name="TextBox 302"/>
            <p:cNvSpPr txBox="1"/>
            <p:nvPr/>
          </p:nvSpPr>
          <p:spPr>
            <a:xfrm>
              <a:off x="1504822" y="2740999"/>
              <a:ext cx="1028700" cy="276999"/>
            </a:xfrm>
            <a:prstGeom prst="rect">
              <a:avLst/>
            </a:prstGeom>
            <a:noFill/>
          </p:spPr>
          <p:txBody>
            <a:bodyPr wrap="square" rtlCol="0">
              <a:spAutoFit/>
            </a:bodyPr>
            <a:lstStyle/>
            <a:p>
              <a:r>
                <a:rPr lang="en-US" sz="1200" dirty="0"/>
                <a:t>s </a:t>
              </a:r>
              <a:r>
                <a:rPr lang="en-US" sz="1200" dirty="0" smtClean="0"/>
                <a:t>room</a:t>
              </a:r>
              <a:endParaRPr lang="en-US" dirty="0"/>
            </a:p>
          </p:txBody>
        </p:sp>
      </p:grpSp>
      <p:sp>
        <p:nvSpPr>
          <p:cNvPr id="310" name="Rectangle 309"/>
          <p:cNvSpPr/>
          <p:nvPr/>
        </p:nvSpPr>
        <p:spPr>
          <a:xfrm>
            <a:off x="564466" y="819310"/>
            <a:ext cx="7893734" cy="954107"/>
          </a:xfrm>
          <a:prstGeom prst="rect">
            <a:avLst/>
          </a:prstGeom>
        </p:spPr>
        <p:txBody>
          <a:bodyPr wrap="square">
            <a:spAutoFit/>
          </a:bodyPr>
          <a:lstStyle/>
          <a:p>
            <a:pPr marL="571500" indent="-571500">
              <a:buFont typeface="Wingdings" pitchFamily="2" charset="2"/>
              <a:buChar char="§"/>
            </a:pPr>
            <a:r>
              <a:rPr lang="en-US" sz="2800" dirty="0"/>
              <a:t>Each floor has different number and types of rooms available. </a:t>
            </a:r>
          </a:p>
        </p:txBody>
      </p:sp>
      <p:sp>
        <p:nvSpPr>
          <p:cNvPr id="311" name="Rectangle 310"/>
          <p:cNvSpPr/>
          <p:nvPr/>
        </p:nvSpPr>
        <p:spPr>
          <a:xfrm>
            <a:off x="3902252" y="5669904"/>
            <a:ext cx="4753029" cy="830997"/>
          </a:xfrm>
          <a:prstGeom prst="rect">
            <a:avLst/>
          </a:prstGeom>
        </p:spPr>
        <p:txBody>
          <a:bodyPr wrap="square">
            <a:spAutoFit/>
          </a:bodyPr>
          <a:lstStyle/>
          <a:p>
            <a:r>
              <a:rPr lang="en-US" sz="2400" i="1" dirty="0"/>
              <a:t>In general, the higher the floor, the more expensive the room.</a:t>
            </a:r>
          </a:p>
        </p:txBody>
      </p:sp>
    </p:spTree>
    <p:extLst>
      <p:ext uri="{BB962C8B-B14F-4D97-AF65-F5344CB8AC3E}">
        <p14:creationId xmlns:p14="http://schemas.microsoft.com/office/powerpoint/2010/main" val="2776701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3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2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1209368"/>
            <a:ext cx="6777317" cy="4623261"/>
          </a:xfrm>
        </p:spPr>
        <p:txBody>
          <a:bodyPr/>
          <a:lstStyle/>
          <a:p>
            <a:pPr>
              <a:buFont typeface="Wingdings" pitchFamily="2" charset="2"/>
              <a:buChar char="§"/>
            </a:pPr>
            <a:r>
              <a:rPr lang="en-US" sz="3600" dirty="0" smtClean="0"/>
              <a:t>The ABC </a:t>
            </a:r>
            <a:r>
              <a:rPr lang="en-US" sz="3600" dirty="0" smtClean="0"/>
              <a:t>Element Company </a:t>
            </a:r>
            <a:r>
              <a:rPr lang="en-US" sz="3600" dirty="0" smtClean="0"/>
              <a:t>is using your hotel for a convention.  The company has asked you to assign </a:t>
            </a:r>
            <a:r>
              <a:rPr lang="en-US" sz="3600" dirty="0" smtClean="0"/>
              <a:t>beds </a:t>
            </a:r>
            <a:r>
              <a:rPr lang="en-US" sz="3600" dirty="0" smtClean="0"/>
              <a:t>to their employees.  And, of course, they want you to spend the least amount of money possible.</a:t>
            </a:r>
          </a:p>
          <a:p>
            <a:endParaRPr lang="en-US" dirty="0"/>
          </a:p>
        </p:txBody>
      </p:sp>
      <p:sp>
        <p:nvSpPr>
          <p:cNvPr id="4" name="Title 1"/>
          <p:cNvSpPr txBox="1">
            <a:spLocks/>
          </p:cNvSpPr>
          <p:nvPr/>
        </p:nvSpPr>
        <p:spPr>
          <a:xfrm>
            <a:off x="4555862" y="0"/>
            <a:ext cx="3902338" cy="643467"/>
          </a:xfrm>
          <a:prstGeom prst="rect">
            <a:avLst/>
          </a:prstGeom>
        </p:spPr>
        <p:txBody>
          <a:bodyPr vert="horz" lIns="91440" tIns="45720" rIns="91440" bIns="45720" rtlCol="0" anchor="b">
            <a:normAutofit fontScale="70000" lnSpcReduction="20000"/>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3200" b="1" dirty="0" smtClean="0"/>
              <a:t>Assigning Beds to Guests</a:t>
            </a:r>
            <a:endParaRPr lang="en-US" sz="3200" b="1" dirty="0"/>
          </a:p>
        </p:txBody>
      </p:sp>
    </p:spTree>
    <p:extLst>
      <p:ext uri="{BB962C8B-B14F-4D97-AF65-F5344CB8AC3E}">
        <p14:creationId xmlns:p14="http://schemas.microsoft.com/office/powerpoint/2010/main" val="32415333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032932"/>
            <a:ext cx="7366000" cy="5444067"/>
          </a:xfrm>
        </p:spPr>
        <p:txBody>
          <a:bodyPr>
            <a:normAutofit fontScale="62500" lnSpcReduction="20000"/>
          </a:bodyPr>
          <a:lstStyle/>
          <a:p>
            <a:pPr marL="571500" indent="-571500">
              <a:buFont typeface="Wingdings" pitchFamily="2" charset="2"/>
              <a:buChar char="§"/>
            </a:pPr>
            <a:endParaRPr lang="en-US" sz="4000" dirty="0" smtClean="0"/>
          </a:p>
          <a:p>
            <a:pPr marL="571500" indent="-571500">
              <a:buFont typeface="Wingdings" pitchFamily="2" charset="2"/>
              <a:buChar char="§"/>
            </a:pPr>
            <a:endParaRPr lang="en-US" sz="4000" dirty="0" smtClean="0"/>
          </a:p>
          <a:p>
            <a:pPr marL="0" indent="0">
              <a:buNone/>
            </a:pPr>
            <a:r>
              <a:rPr lang="en-US" sz="4000" dirty="0" smtClean="0"/>
              <a:t>4</a:t>
            </a:r>
            <a:r>
              <a:rPr lang="en-US" sz="4000" baseline="30000" dirty="0" smtClean="0"/>
              <a:t>th</a:t>
            </a:r>
            <a:r>
              <a:rPr lang="en-US" sz="4000" dirty="0" smtClean="0"/>
              <a:t> floor</a:t>
            </a:r>
          </a:p>
          <a:p>
            <a:pPr marL="0" indent="0">
              <a:buNone/>
            </a:pPr>
            <a:endParaRPr lang="en-US" sz="4000" dirty="0" smtClean="0"/>
          </a:p>
          <a:p>
            <a:pPr marL="0" indent="0">
              <a:buNone/>
            </a:pPr>
            <a:endParaRPr lang="en-US" sz="4000" dirty="0" smtClean="0"/>
          </a:p>
          <a:p>
            <a:pPr marL="0" indent="0">
              <a:buNone/>
            </a:pPr>
            <a:endParaRPr lang="en-US" sz="4000" dirty="0" smtClean="0"/>
          </a:p>
          <a:p>
            <a:pPr marL="0" indent="0">
              <a:buNone/>
            </a:pPr>
            <a:r>
              <a:rPr lang="en-US" sz="4000" dirty="0" smtClean="0"/>
              <a:t>3</a:t>
            </a:r>
            <a:r>
              <a:rPr lang="en-US" sz="4000" baseline="30000" dirty="0" smtClean="0"/>
              <a:t>rd</a:t>
            </a:r>
            <a:r>
              <a:rPr lang="en-US" sz="4000" dirty="0" smtClean="0"/>
              <a:t> floor</a:t>
            </a:r>
          </a:p>
          <a:p>
            <a:pPr marL="0" indent="0">
              <a:buNone/>
            </a:pPr>
            <a:endParaRPr lang="en-US" sz="4000" dirty="0" smtClean="0"/>
          </a:p>
          <a:p>
            <a:pPr marL="0" indent="0">
              <a:buNone/>
            </a:pPr>
            <a:endParaRPr lang="en-US" sz="4000" dirty="0" smtClean="0"/>
          </a:p>
          <a:p>
            <a:pPr marL="0" indent="0">
              <a:buNone/>
            </a:pPr>
            <a:r>
              <a:rPr lang="en-US" sz="4000" dirty="0" smtClean="0"/>
              <a:t>2</a:t>
            </a:r>
            <a:r>
              <a:rPr lang="en-US" sz="4000" baseline="30000" dirty="0" smtClean="0"/>
              <a:t>nd</a:t>
            </a:r>
            <a:r>
              <a:rPr lang="en-US" sz="4000" dirty="0" smtClean="0"/>
              <a:t> floor</a:t>
            </a:r>
          </a:p>
          <a:p>
            <a:pPr marL="0" indent="0">
              <a:buNone/>
            </a:pPr>
            <a:endParaRPr lang="en-US" sz="4000" dirty="0" smtClean="0"/>
          </a:p>
          <a:p>
            <a:pPr marL="0" indent="0">
              <a:buNone/>
            </a:pPr>
            <a:endParaRPr lang="en-US" sz="4000" dirty="0" smtClean="0"/>
          </a:p>
          <a:p>
            <a:pPr marL="0" indent="0">
              <a:buNone/>
            </a:pPr>
            <a:r>
              <a:rPr lang="en-US" sz="4000" dirty="0" smtClean="0"/>
              <a:t>1</a:t>
            </a:r>
            <a:r>
              <a:rPr lang="en-US" sz="4000" baseline="30000" dirty="0" smtClean="0"/>
              <a:t>st</a:t>
            </a:r>
            <a:r>
              <a:rPr lang="en-US" sz="4000" dirty="0" smtClean="0"/>
              <a:t> floor </a:t>
            </a:r>
          </a:p>
          <a:p>
            <a:pPr marL="571500" indent="-571500">
              <a:buFont typeface="Wingdings" pitchFamily="2" charset="2"/>
              <a:buChar char="§"/>
            </a:pPr>
            <a:endParaRPr lang="en-US" sz="4000" dirty="0" smtClean="0"/>
          </a:p>
          <a:p>
            <a:pPr marL="571500" indent="-571500">
              <a:buFont typeface="Wingdings" pitchFamily="2" charset="2"/>
              <a:buChar char="§"/>
            </a:pPr>
            <a:endParaRPr lang="en-US" sz="4000" dirty="0"/>
          </a:p>
          <a:p>
            <a:pPr marL="571500" indent="-571500">
              <a:buFont typeface="Wingdings" pitchFamily="2" charset="2"/>
              <a:buChar char="§"/>
            </a:pPr>
            <a:endParaRPr lang="en-US" sz="4000" dirty="0" smtClean="0"/>
          </a:p>
          <a:p>
            <a:pPr marL="571500" indent="-571500">
              <a:buFont typeface="Wingdings" pitchFamily="2" charset="2"/>
              <a:buChar char="§"/>
            </a:pPr>
            <a:endParaRPr lang="en-US" sz="4000" dirty="0" smtClean="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a:p>
        </p:txBody>
      </p:sp>
      <p:sp>
        <p:nvSpPr>
          <p:cNvPr id="10" name="Rectangle 166"/>
          <p:cNvSpPr>
            <a:spLocks noChangeArrowheads="1"/>
          </p:cNvSpPr>
          <p:nvPr/>
        </p:nvSpPr>
        <p:spPr bwMode="auto">
          <a:xfrm rot="5400000">
            <a:off x="5304181" y="2235343"/>
            <a:ext cx="335319" cy="106457"/>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CCCCCC">
                      <a:alpha val="74998"/>
                    </a:srgbClr>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nvGrpSpPr>
          <p:cNvPr id="124" name="Group 123"/>
          <p:cNvGrpSpPr/>
          <p:nvPr/>
        </p:nvGrpSpPr>
        <p:grpSpPr>
          <a:xfrm>
            <a:off x="2283657" y="1529884"/>
            <a:ext cx="5603811" cy="1477639"/>
            <a:chOff x="2070297" y="1580684"/>
            <a:chExt cx="5603811" cy="1477639"/>
          </a:xfrm>
        </p:grpSpPr>
        <p:grpSp>
          <p:nvGrpSpPr>
            <p:cNvPr id="120" name="Group 119"/>
            <p:cNvGrpSpPr/>
            <p:nvPr/>
          </p:nvGrpSpPr>
          <p:grpSpPr>
            <a:xfrm>
              <a:off x="2070297" y="1580684"/>
              <a:ext cx="1028700" cy="729838"/>
              <a:chOff x="1504822" y="2288160"/>
              <a:chExt cx="1028700" cy="729838"/>
            </a:xfrm>
          </p:grpSpPr>
          <p:grpSp>
            <p:nvGrpSpPr>
              <p:cNvPr id="17" name="Group 16"/>
              <p:cNvGrpSpPr/>
              <p:nvPr/>
            </p:nvGrpSpPr>
            <p:grpSpPr>
              <a:xfrm>
                <a:off x="1580334" y="2288160"/>
                <a:ext cx="519912" cy="496801"/>
                <a:chOff x="3117221" y="3656123"/>
                <a:chExt cx="519912" cy="496801"/>
              </a:xfrm>
            </p:grpSpPr>
            <p:sp>
              <p:nvSpPr>
                <p:cNvPr id="12" name="Rectangle 13"/>
                <p:cNvSpPr>
                  <a:spLocks noChangeArrowheads="1"/>
                </p:cNvSpPr>
                <p:nvPr/>
              </p:nvSpPr>
              <p:spPr bwMode="auto">
                <a:xfrm rot="16200000">
                  <a:off x="3128776" y="3644568"/>
                  <a:ext cx="496801" cy="51991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nvGrpSpPr>
                <p:cNvPr id="13" name="Group 14"/>
                <p:cNvGrpSpPr>
                  <a:grpSpLocks/>
                </p:cNvGrpSpPr>
                <p:nvPr/>
              </p:nvGrpSpPr>
              <p:grpSpPr bwMode="auto">
                <a:xfrm rot="16200000">
                  <a:off x="3210518" y="3589285"/>
                  <a:ext cx="331201" cy="502979"/>
                  <a:chOff x="109042200" y="108242100"/>
                  <a:chExt cx="2171700" cy="3200400"/>
                </a:xfrm>
              </p:grpSpPr>
              <p:pic>
                <p:nvPicPr>
                  <p:cNvPr id="15" name="Picture 15" descr="floorplanB[1]"/>
                  <p:cNvPicPr>
                    <a:picLocks noChangeAspect="1" noChangeArrowheads="1"/>
                  </p:cNvPicPr>
                  <p:nvPr/>
                </p:nvPicPr>
                <p:blipFill>
                  <a:blip r:embed="rId3">
                    <a:extLst>
                      <a:ext uri="{28A0092B-C50C-407E-A947-70E740481C1C}">
                        <a14:useLocalDpi xmlns:a14="http://schemas.microsoft.com/office/drawing/2010/main" val="0"/>
                      </a:ext>
                    </a:extLst>
                  </a:blip>
                  <a:srcRect l="86058" t="66904" r="1646" b="14586"/>
                  <a:stretch>
                    <a:fillRect/>
                  </a:stretch>
                </p:blipFill>
                <p:spPr bwMode="auto">
                  <a:xfrm>
                    <a:off x="109042200" y="108242100"/>
                    <a:ext cx="2171700" cy="3200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CCCCCC">
                              <a:alpha val="74998"/>
                            </a:srgbClr>
                          </a:outerShdw>
                        </a:effectLst>
                      </a14:hiddenEffects>
                    </a:ext>
                  </a:extLst>
                </p:spPr>
              </p:pic>
              <p:sp>
                <p:nvSpPr>
                  <p:cNvPr id="16" name="Rectangle 16"/>
                  <p:cNvSpPr>
                    <a:spLocks noChangeArrowheads="1"/>
                  </p:cNvSpPr>
                  <p:nvPr/>
                </p:nvSpPr>
                <p:spPr bwMode="auto">
                  <a:xfrm>
                    <a:off x="109042200" y="109499400"/>
                    <a:ext cx="2171700" cy="685800"/>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CCCCCC">
                              <a:alpha val="74998"/>
                            </a:srgbClr>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14" name="Rectangle 13"/>
                <p:cNvSpPr/>
                <p:nvPr/>
              </p:nvSpPr>
              <p:spPr>
                <a:xfrm rot="16200000">
                  <a:off x="3371409" y="3756945"/>
                  <a:ext cx="331201" cy="167660"/>
                </a:xfrm>
                <a:prstGeom prst="rect">
                  <a:avLst/>
                </a:prstGeom>
                <a:solidFill>
                  <a:schemeClr val="tx1">
                    <a:lumMod val="50000"/>
                    <a:lumOff val="50000"/>
                    <a:alpha val="54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16" name="TextBox 115"/>
              <p:cNvSpPr txBox="1"/>
              <p:nvPr/>
            </p:nvSpPr>
            <p:spPr>
              <a:xfrm>
                <a:off x="1504822" y="2740999"/>
                <a:ext cx="1028700" cy="276999"/>
              </a:xfrm>
              <a:prstGeom prst="rect">
                <a:avLst/>
              </a:prstGeom>
              <a:noFill/>
            </p:spPr>
            <p:txBody>
              <a:bodyPr wrap="square" rtlCol="0">
                <a:spAutoFit/>
              </a:bodyPr>
              <a:lstStyle/>
              <a:p>
                <a:r>
                  <a:rPr lang="en-US" sz="1200" dirty="0"/>
                  <a:t>s </a:t>
                </a:r>
                <a:r>
                  <a:rPr lang="en-US" sz="1200" dirty="0" smtClean="0"/>
                  <a:t>room</a:t>
                </a:r>
                <a:endParaRPr lang="en-US" dirty="0"/>
              </a:p>
            </p:txBody>
          </p:sp>
        </p:grpSp>
        <p:grpSp>
          <p:nvGrpSpPr>
            <p:cNvPr id="121" name="Group 120"/>
            <p:cNvGrpSpPr/>
            <p:nvPr/>
          </p:nvGrpSpPr>
          <p:grpSpPr>
            <a:xfrm>
              <a:off x="2949271" y="1596335"/>
              <a:ext cx="1658154" cy="733500"/>
              <a:chOff x="2383796" y="2288571"/>
              <a:chExt cx="1658154" cy="733500"/>
            </a:xfrm>
          </p:grpSpPr>
          <p:grpSp>
            <p:nvGrpSpPr>
              <p:cNvPr id="36" name="Group 35"/>
              <p:cNvGrpSpPr/>
              <p:nvPr/>
            </p:nvGrpSpPr>
            <p:grpSpPr>
              <a:xfrm>
                <a:off x="2383796" y="2288571"/>
                <a:ext cx="1658154" cy="498251"/>
                <a:chOff x="4164971" y="3744773"/>
                <a:chExt cx="1658154" cy="498251"/>
              </a:xfrm>
            </p:grpSpPr>
            <p:grpSp>
              <p:nvGrpSpPr>
                <p:cNvPr id="18" name="Group 17"/>
                <p:cNvGrpSpPr/>
                <p:nvPr/>
              </p:nvGrpSpPr>
              <p:grpSpPr>
                <a:xfrm>
                  <a:off x="4164971" y="3744773"/>
                  <a:ext cx="519912" cy="496801"/>
                  <a:chOff x="3117221" y="3656123"/>
                  <a:chExt cx="519912" cy="496801"/>
                </a:xfrm>
              </p:grpSpPr>
              <p:sp>
                <p:nvSpPr>
                  <p:cNvPr id="19" name="Rectangle 13"/>
                  <p:cNvSpPr>
                    <a:spLocks noChangeArrowheads="1"/>
                  </p:cNvSpPr>
                  <p:nvPr/>
                </p:nvSpPr>
                <p:spPr bwMode="auto">
                  <a:xfrm rot="16200000">
                    <a:off x="3128776" y="3644568"/>
                    <a:ext cx="496801" cy="51991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nvGrpSpPr>
                  <p:cNvPr id="20" name="Group 14"/>
                  <p:cNvGrpSpPr>
                    <a:grpSpLocks/>
                  </p:cNvGrpSpPr>
                  <p:nvPr/>
                </p:nvGrpSpPr>
                <p:grpSpPr bwMode="auto">
                  <a:xfrm rot="16200000">
                    <a:off x="3210518" y="3589285"/>
                    <a:ext cx="331201" cy="502979"/>
                    <a:chOff x="109042200" y="108242100"/>
                    <a:chExt cx="2171700" cy="3200400"/>
                  </a:xfrm>
                </p:grpSpPr>
                <p:pic>
                  <p:nvPicPr>
                    <p:cNvPr id="22" name="Picture 15" descr="floorplanB[1]"/>
                    <p:cNvPicPr>
                      <a:picLocks noChangeAspect="1" noChangeArrowheads="1"/>
                    </p:cNvPicPr>
                    <p:nvPr/>
                  </p:nvPicPr>
                  <p:blipFill>
                    <a:blip r:embed="rId3">
                      <a:extLst>
                        <a:ext uri="{28A0092B-C50C-407E-A947-70E740481C1C}">
                          <a14:useLocalDpi xmlns:a14="http://schemas.microsoft.com/office/drawing/2010/main" val="0"/>
                        </a:ext>
                      </a:extLst>
                    </a:blip>
                    <a:srcRect l="86058" t="66904" r="1646" b="14586"/>
                    <a:stretch>
                      <a:fillRect/>
                    </a:stretch>
                  </p:blipFill>
                  <p:spPr bwMode="auto">
                    <a:xfrm>
                      <a:off x="109042200" y="108242100"/>
                      <a:ext cx="2171700" cy="3200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CCCCCC">
                                <a:alpha val="74998"/>
                              </a:srgbClr>
                            </a:outerShdw>
                          </a:effectLst>
                        </a14:hiddenEffects>
                      </a:ext>
                    </a:extLst>
                  </p:spPr>
                </p:pic>
                <p:sp>
                  <p:nvSpPr>
                    <p:cNvPr id="23" name="Rectangle 16"/>
                    <p:cNvSpPr>
                      <a:spLocks noChangeArrowheads="1"/>
                    </p:cNvSpPr>
                    <p:nvPr/>
                  </p:nvSpPr>
                  <p:spPr bwMode="auto">
                    <a:xfrm>
                      <a:off x="109042200" y="109499400"/>
                      <a:ext cx="2171700" cy="685800"/>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CCCCCC">
                                <a:alpha val="74998"/>
                              </a:srgbClr>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21" name="Rectangle 20"/>
                  <p:cNvSpPr/>
                  <p:nvPr/>
                </p:nvSpPr>
                <p:spPr>
                  <a:xfrm rot="16200000">
                    <a:off x="3371409" y="3756945"/>
                    <a:ext cx="331201" cy="167660"/>
                  </a:xfrm>
                  <a:prstGeom prst="rect">
                    <a:avLst/>
                  </a:prstGeom>
                  <a:solidFill>
                    <a:schemeClr val="tx1">
                      <a:lumMod val="50000"/>
                      <a:lumOff val="50000"/>
                      <a:alpha val="54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4" name="Group 23"/>
                <p:cNvGrpSpPr/>
                <p:nvPr/>
              </p:nvGrpSpPr>
              <p:grpSpPr>
                <a:xfrm>
                  <a:off x="4736471" y="3746222"/>
                  <a:ext cx="519912" cy="496801"/>
                  <a:chOff x="3117221" y="3656123"/>
                  <a:chExt cx="519912" cy="496801"/>
                </a:xfrm>
              </p:grpSpPr>
              <p:sp>
                <p:nvSpPr>
                  <p:cNvPr id="25" name="Rectangle 13"/>
                  <p:cNvSpPr>
                    <a:spLocks noChangeArrowheads="1"/>
                  </p:cNvSpPr>
                  <p:nvPr/>
                </p:nvSpPr>
                <p:spPr bwMode="auto">
                  <a:xfrm rot="16200000">
                    <a:off x="3128776" y="3644568"/>
                    <a:ext cx="496801" cy="51991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nvGrpSpPr>
                  <p:cNvPr id="26" name="Group 14"/>
                  <p:cNvGrpSpPr>
                    <a:grpSpLocks/>
                  </p:cNvGrpSpPr>
                  <p:nvPr/>
                </p:nvGrpSpPr>
                <p:grpSpPr bwMode="auto">
                  <a:xfrm rot="16200000">
                    <a:off x="3210518" y="3589285"/>
                    <a:ext cx="331201" cy="502979"/>
                    <a:chOff x="109042200" y="108242100"/>
                    <a:chExt cx="2171700" cy="3200400"/>
                  </a:xfrm>
                </p:grpSpPr>
                <p:pic>
                  <p:nvPicPr>
                    <p:cNvPr id="28" name="Picture 15" descr="floorplanB[1]"/>
                    <p:cNvPicPr>
                      <a:picLocks noChangeAspect="1" noChangeArrowheads="1"/>
                    </p:cNvPicPr>
                    <p:nvPr/>
                  </p:nvPicPr>
                  <p:blipFill>
                    <a:blip r:embed="rId3">
                      <a:extLst>
                        <a:ext uri="{28A0092B-C50C-407E-A947-70E740481C1C}">
                          <a14:useLocalDpi xmlns:a14="http://schemas.microsoft.com/office/drawing/2010/main" val="0"/>
                        </a:ext>
                      </a:extLst>
                    </a:blip>
                    <a:srcRect l="86058" t="66904" r="1646" b="14586"/>
                    <a:stretch>
                      <a:fillRect/>
                    </a:stretch>
                  </p:blipFill>
                  <p:spPr bwMode="auto">
                    <a:xfrm>
                      <a:off x="109042200" y="108242100"/>
                      <a:ext cx="2171700" cy="3200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CCCCCC">
                                <a:alpha val="74998"/>
                              </a:srgbClr>
                            </a:outerShdw>
                          </a:effectLst>
                        </a14:hiddenEffects>
                      </a:ext>
                    </a:extLst>
                  </p:spPr>
                </p:pic>
                <p:sp>
                  <p:nvSpPr>
                    <p:cNvPr id="29" name="Rectangle 16"/>
                    <p:cNvSpPr>
                      <a:spLocks noChangeArrowheads="1"/>
                    </p:cNvSpPr>
                    <p:nvPr/>
                  </p:nvSpPr>
                  <p:spPr bwMode="auto">
                    <a:xfrm>
                      <a:off x="109042200" y="109499400"/>
                      <a:ext cx="2171700" cy="685800"/>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CCCCCC">
                                <a:alpha val="74998"/>
                              </a:srgbClr>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27" name="Rectangle 26"/>
                  <p:cNvSpPr/>
                  <p:nvPr/>
                </p:nvSpPr>
                <p:spPr>
                  <a:xfrm rot="16200000">
                    <a:off x="3371409" y="3756945"/>
                    <a:ext cx="331201" cy="167660"/>
                  </a:xfrm>
                  <a:prstGeom prst="rect">
                    <a:avLst/>
                  </a:prstGeom>
                  <a:solidFill>
                    <a:schemeClr val="tx1">
                      <a:lumMod val="50000"/>
                      <a:lumOff val="50000"/>
                      <a:alpha val="54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0" name="Group 29"/>
                <p:cNvGrpSpPr/>
                <p:nvPr/>
              </p:nvGrpSpPr>
              <p:grpSpPr>
                <a:xfrm>
                  <a:off x="5303213" y="3746223"/>
                  <a:ext cx="519912" cy="496801"/>
                  <a:chOff x="3117221" y="3656123"/>
                  <a:chExt cx="519912" cy="496801"/>
                </a:xfrm>
              </p:grpSpPr>
              <p:sp>
                <p:nvSpPr>
                  <p:cNvPr id="31" name="Rectangle 13"/>
                  <p:cNvSpPr>
                    <a:spLocks noChangeArrowheads="1"/>
                  </p:cNvSpPr>
                  <p:nvPr/>
                </p:nvSpPr>
                <p:spPr bwMode="auto">
                  <a:xfrm rot="16200000">
                    <a:off x="3128776" y="3644568"/>
                    <a:ext cx="496801" cy="51991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nvGrpSpPr>
                  <p:cNvPr id="32" name="Group 14"/>
                  <p:cNvGrpSpPr>
                    <a:grpSpLocks/>
                  </p:cNvGrpSpPr>
                  <p:nvPr/>
                </p:nvGrpSpPr>
                <p:grpSpPr bwMode="auto">
                  <a:xfrm rot="16200000">
                    <a:off x="3210518" y="3589285"/>
                    <a:ext cx="331201" cy="502979"/>
                    <a:chOff x="109042200" y="108242100"/>
                    <a:chExt cx="2171700" cy="3200400"/>
                  </a:xfrm>
                </p:grpSpPr>
                <p:pic>
                  <p:nvPicPr>
                    <p:cNvPr id="34" name="Picture 15" descr="floorplanB[1]"/>
                    <p:cNvPicPr>
                      <a:picLocks noChangeAspect="1" noChangeArrowheads="1"/>
                    </p:cNvPicPr>
                    <p:nvPr/>
                  </p:nvPicPr>
                  <p:blipFill>
                    <a:blip r:embed="rId3">
                      <a:extLst>
                        <a:ext uri="{28A0092B-C50C-407E-A947-70E740481C1C}">
                          <a14:useLocalDpi xmlns:a14="http://schemas.microsoft.com/office/drawing/2010/main" val="0"/>
                        </a:ext>
                      </a:extLst>
                    </a:blip>
                    <a:srcRect l="86058" t="66904" r="1646" b="14586"/>
                    <a:stretch>
                      <a:fillRect/>
                    </a:stretch>
                  </p:blipFill>
                  <p:spPr bwMode="auto">
                    <a:xfrm>
                      <a:off x="109042200" y="108242100"/>
                      <a:ext cx="2171700" cy="3200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CCCCCC">
                                <a:alpha val="74998"/>
                              </a:srgbClr>
                            </a:outerShdw>
                          </a:effectLst>
                        </a14:hiddenEffects>
                      </a:ext>
                    </a:extLst>
                  </p:spPr>
                </p:pic>
                <p:sp>
                  <p:nvSpPr>
                    <p:cNvPr id="35" name="Rectangle 16"/>
                    <p:cNvSpPr>
                      <a:spLocks noChangeArrowheads="1"/>
                    </p:cNvSpPr>
                    <p:nvPr/>
                  </p:nvSpPr>
                  <p:spPr bwMode="auto">
                    <a:xfrm>
                      <a:off x="109042200" y="109499400"/>
                      <a:ext cx="2171700" cy="685800"/>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CCCCCC">
                                <a:alpha val="74998"/>
                              </a:srgbClr>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33" name="Rectangle 32"/>
                  <p:cNvSpPr/>
                  <p:nvPr/>
                </p:nvSpPr>
                <p:spPr>
                  <a:xfrm rot="16200000">
                    <a:off x="3371409" y="3756945"/>
                    <a:ext cx="331201" cy="167660"/>
                  </a:xfrm>
                  <a:prstGeom prst="rect">
                    <a:avLst/>
                  </a:prstGeom>
                  <a:solidFill>
                    <a:schemeClr val="tx1">
                      <a:lumMod val="50000"/>
                      <a:lumOff val="50000"/>
                      <a:alpha val="54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sp>
            <p:nvSpPr>
              <p:cNvPr id="117" name="TextBox 116"/>
              <p:cNvSpPr txBox="1"/>
              <p:nvPr/>
            </p:nvSpPr>
            <p:spPr>
              <a:xfrm>
                <a:off x="2851082" y="2745072"/>
                <a:ext cx="1028700" cy="276999"/>
              </a:xfrm>
              <a:prstGeom prst="rect">
                <a:avLst/>
              </a:prstGeom>
              <a:noFill/>
            </p:spPr>
            <p:txBody>
              <a:bodyPr wrap="square" rtlCol="0">
                <a:spAutoFit/>
              </a:bodyPr>
              <a:lstStyle/>
              <a:p>
                <a:r>
                  <a:rPr lang="en-US" sz="1200" dirty="0" smtClean="0"/>
                  <a:t>p rooms</a:t>
                </a:r>
                <a:endParaRPr lang="en-US" dirty="0"/>
              </a:p>
            </p:txBody>
          </p:sp>
        </p:grpSp>
        <p:grpSp>
          <p:nvGrpSpPr>
            <p:cNvPr id="122" name="Group 121"/>
            <p:cNvGrpSpPr/>
            <p:nvPr/>
          </p:nvGrpSpPr>
          <p:grpSpPr>
            <a:xfrm>
              <a:off x="4885073" y="1597785"/>
              <a:ext cx="2789035" cy="731699"/>
              <a:chOff x="4319598" y="2290021"/>
              <a:chExt cx="2789035" cy="731699"/>
            </a:xfrm>
          </p:grpSpPr>
          <p:grpSp>
            <p:nvGrpSpPr>
              <p:cNvPr id="68" name="Group 67"/>
              <p:cNvGrpSpPr/>
              <p:nvPr/>
            </p:nvGrpSpPr>
            <p:grpSpPr>
              <a:xfrm>
                <a:off x="4319598" y="2290021"/>
                <a:ext cx="2789035" cy="498251"/>
                <a:chOff x="4173388" y="3157146"/>
                <a:chExt cx="2789035" cy="498251"/>
              </a:xfrm>
            </p:grpSpPr>
            <p:grpSp>
              <p:nvGrpSpPr>
                <p:cNvPr id="37" name="Group 36"/>
                <p:cNvGrpSpPr/>
                <p:nvPr/>
              </p:nvGrpSpPr>
              <p:grpSpPr>
                <a:xfrm>
                  <a:off x="5873634" y="3157146"/>
                  <a:ext cx="519912" cy="496801"/>
                  <a:chOff x="3117221" y="3656123"/>
                  <a:chExt cx="519912" cy="496801"/>
                </a:xfrm>
              </p:grpSpPr>
              <p:sp>
                <p:nvSpPr>
                  <p:cNvPr id="38" name="Rectangle 13"/>
                  <p:cNvSpPr>
                    <a:spLocks noChangeArrowheads="1"/>
                  </p:cNvSpPr>
                  <p:nvPr/>
                </p:nvSpPr>
                <p:spPr bwMode="auto">
                  <a:xfrm rot="16200000">
                    <a:off x="3128776" y="3644568"/>
                    <a:ext cx="496801" cy="51991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nvGrpSpPr>
                  <p:cNvPr id="39" name="Group 14"/>
                  <p:cNvGrpSpPr>
                    <a:grpSpLocks/>
                  </p:cNvGrpSpPr>
                  <p:nvPr/>
                </p:nvGrpSpPr>
                <p:grpSpPr bwMode="auto">
                  <a:xfrm rot="16200000">
                    <a:off x="3210518" y="3589285"/>
                    <a:ext cx="331201" cy="502979"/>
                    <a:chOff x="109042200" y="108242100"/>
                    <a:chExt cx="2171700" cy="3200400"/>
                  </a:xfrm>
                </p:grpSpPr>
                <p:pic>
                  <p:nvPicPr>
                    <p:cNvPr id="41" name="Picture 15" descr="floorplanB[1]"/>
                    <p:cNvPicPr>
                      <a:picLocks noChangeAspect="1" noChangeArrowheads="1"/>
                    </p:cNvPicPr>
                    <p:nvPr/>
                  </p:nvPicPr>
                  <p:blipFill>
                    <a:blip r:embed="rId3">
                      <a:extLst>
                        <a:ext uri="{28A0092B-C50C-407E-A947-70E740481C1C}">
                          <a14:useLocalDpi xmlns:a14="http://schemas.microsoft.com/office/drawing/2010/main" val="0"/>
                        </a:ext>
                      </a:extLst>
                    </a:blip>
                    <a:srcRect l="86058" t="66904" r="1646" b="14586"/>
                    <a:stretch>
                      <a:fillRect/>
                    </a:stretch>
                  </p:blipFill>
                  <p:spPr bwMode="auto">
                    <a:xfrm>
                      <a:off x="109042200" y="108242100"/>
                      <a:ext cx="2171700" cy="3200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CCCCCC">
                                <a:alpha val="74998"/>
                              </a:srgbClr>
                            </a:outerShdw>
                          </a:effectLst>
                        </a14:hiddenEffects>
                      </a:ext>
                    </a:extLst>
                  </p:spPr>
                </p:pic>
                <p:sp>
                  <p:nvSpPr>
                    <p:cNvPr id="42" name="Rectangle 16"/>
                    <p:cNvSpPr>
                      <a:spLocks noChangeArrowheads="1"/>
                    </p:cNvSpPr>
                    <p:nvPr/>
                  </p:nvSpPr>
                  <p:spPr bwMode="auto">
                    <a:xfrm>
                      <a:off x="109042200" y="109499400"/>
                      <a:ext cx="2171700" cy="685800"/>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CCCCCC">
                                <a:alpha val="74998"/>
                              </a:srgbClr>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40" name="Rectangle 39"/>
                  <p:cNvSpPr/>
                  <p:nvPr/>
                </p:nvSpPr>
                <p:spPr>
                  <a:xfrm rot="16200000">
                    <a:off x="3371409" y="3756945"/>
                    <a:ext cx="331201" cy="167660"/>
                  </a:xfrm>
                  <a:prstGeom prst="rect">
                    <a:avLst/>
                  </a:prstGeom>
                  <a:solidFill>
                    <a:schemeClr val="tx1">
                      <a:lumMod val="50000"/>
                      <a:lumOff val="50000"/>
                      <a:alpha val="54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3" name="Group 42"/>
                <p:cNvGrpSpPr/>
                <p:nvPr/>
              </p:nvGrpSpPr>
              <p:grpSpPr>
                <a:xfrm>
                  <a:off x="6442511" y="3157146"/>
                  <a:ext cx="519912" cy="496801"/>
                  <a:chOff x="3117221" y="3656123"/>
                  <a:chExt cx="519912" cy="496801"/>
                </a:xfrm>
              </p:grpSpPr>
              <p:sp>
                <p:nvSpPr>
                  <p:cNvPr id="44" name="Rectangle 13"/>
                  <p:cNvSpPr>
                    <a:spLocks noChangeArrowheads="1"/>
                  </p:cNvSpPr>
                  <p:nvPr/>
                </p:nvSpPr>
                <p:spPr bwMode="auto">
                  <a:xfrm rot="16200000">
                    <a:off x="3128776" y="3644568"/>
                    <a:ext cx="496801" cy="51991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nvGrpSpPr>
                  <p:cNvPr id="45" name="Group 14"/>
                  <p:cNvGrpSpPr>
                    <a:grpSpLocks/>
                  </p:cNvGrpSpPr>
                  <p:nvPr/>
                </p:nvGrpSpPr>
                <p:grpSpPr bwMode="auto">
                  <a:xfrm rot="16200000">
                    <a:off x="3210518" y="3589285"/>
                    <a:ext cx="331201" cy="502979"/>
                    <a:chOff x="109042200" y="108242100"/>
                    <a:chExt cx="2171700" cy="3200400"/>
                  </a:xfrm>
                </p:grpSpPr>
                <p:pic>
                  <p:nvPicPr>
                    <p:cNvPr id="47" name="Picture 15" descr="floorplanB[1]"/>
                    <p:cNvPicPr>
                      <a:picLocks noChangeAspect="1" noChangeArrowheads="1"/>
                    </p:cNvPicPr>
                    <p:nvPr/>
                  </p:nvPicPr>
                  <p:blipFill>
                    <a:blip r:embed="rId3">
                      <a:extLst>
                        <a:ext uri="{28A0092B-C50C-407E-A947-70E740481C1C}">
                          <a14:useLocalDpi xmlns:a14="http://schemas.microsoft.com/office/drawing/2010/main" val="0"/>
                        </a:ext>
                      </a:extLst>
                    </a:blip>
                    <a:srcRect l="86058" t="66904" r="1646" b="14586"/>
                    <a:stretch>
                      <a:fillRect/>
                    </a:stretch>
                  </p:blipFill>
                  <p:spPr bwMode="auto">
                    <a:xfrm>
                      <a:off x="109042200" y="108242100"/>
                      <a:ext cx="2171700" cy="3200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CCCCCC">
                                <a:alpha val="74998"/>
                              </a:srgbClr>
                            </a:outerShdw>
                          </a:effectLst>
                        </a14:hiddenEffects>
                      </a:ext>
                    </a:extLst>
                  </p:spPr>
                </p:pic>
                <p:sp>
                  <p:nvSpPr>
                    <p:cNvPr id="48" name="Rectangle 16"/>
                    <p:cNvSpPr>
                      <a:spLocks noChangeArrowheads="1"/>
                    </p:cNvSpPr>
                    <p:nvPr/>
                  </p:nvSpPr>
                  <p:spPr bwMode="auto">
                    <a:xfrm>
                      <a:off x="109042200" y="109499400"/>
                      <a:ext cx="2171700" cy="685800"/>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CCCCCC">
                                <a:alpha val="74998"/>
                              </a:srgbClr>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46" name="Rectangle 45"/>
                  <p:cNvSpPr/>
                  <p:nvPr/>
                </p:nvSpPr>
                <p:spPr>
                  <a:xfrm rot="16200000">
                    <a:off x="3371409" y="3756945"/>
                    <a:ext cx="331201" cy="167660"/>
                  </a:xfrm>
                  <a:prstGeom prst="rect">
                    <a:avLst/>
                  </a:prstGeom>
                  <a:solidFill>
                    <a:schemeClr val="tx1">
                      <a:lumMod val="50000"/>
                      <a:lumOff val="50000"/>
                      <a:alpha val="54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9" name="Group 48"/>
                <p:cNvGrpSpPr/>
                <p:nvPr/>
              </p:nvGrpSpPr>
              <p:grpSpPr>
                <a:xfrm>
                  <a:off x="4173388" y="3157146"/>
                  <a:ext cx="1658154" cy="498251"/>
                  <a:chOff x="4164971" y="3744773"/>
                  <a:chExt cx="1658154" cy="498251"/>
                </a:xfrm>
              </p:grpSpPr>
              <p:grpSp>
                <p:nvGrpSpPr>
                  <p:cNvPr id="50" name="Group 49"/>
                  <p:cNvGrpSpPr/>
                  <p:nvPr/>
                </p:nvGrpSpPr>
                <p:grpSpPr>
                  <a:xfrm>
                    <a:off x="4164971" y="3744773"/>
                    <a:ext cx="519912" cy="496801"/>
                    <a:chOff x="3117221" y="3656123"/>
                    <a:chExt cx="519912" cy="496801"/>
                  </a:xfrm>
                </p:grpSpPr>
                <p:sp>
                  <p:nvSpPr>
                    <p:cNvPr id="63" name="Rectangle 13"/>
                    <p:cNvSpPr>
                      <a:spLocks noChangeArrowheads="1"/>
                    </p:cNvSpPr>
                    <p:nvPr/>
                  </p:nvSpPr>
                  <p:spPr bwMode="auto">
                    <a:xfrm rot="16200000">
                      <a:off x="3128776" y="3644568"/>
                      <a:ext cx="496801" cy="51991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nvGrpSpPr>
                    <p:cNvPr id="64" name="Group 14"/>
                    <p:cNvGrpSpPr>
                      <a:grpSpLocks/>
                    </p:cNvGrpSpPr>
                    <p:nvPr/>
                  </p:nvGrpSpPr>
                  <p:grpSpPr bwMode="auto">
                    <a:xfrm rot="16200000">
                      <a:off x="3210518" y="3589285"/>
                      <a:ext cx="331201" cy="502979"/>
                      <a:chOff x="109042200" y="108242100"/>
                      <a:chExt cx="2171700" cy="3200400"/>
                    </a:xfrm>
                  </p:grpSpPr>
                  <p:pic>
                    <p:nvPicPr>
                      <p:cNvPr id="66" name="Picture 15" descr="floorplanB[1]"/>
                      <p:cNvPicPr>
                        <a:picLocks noChangeAspect="1" noChangeArrowheads="1"/>
                      </p:cNvPicPr>
                      <p:nvPr/>
                    </p:nvPicPr>
                    <p:blipFill>
                      <a:blip r:embed="rId3">
                        <a:extLst>
                          <a:ext uri="{28A0092B-C50C-407E-A947-70E740481C1C}">
                            <a14:useLocalDpi xmlns:a14="http://schemas.microsoft.com/office/drawing/2010/main" val="0"/>
                          </a:ext>
                        </a:extLst>
                      </a:blip>
                      <a:srcRect l="86058" t="66904" r="1646" b="14586"/>
                      <a:stretch>
                        <a:fillRect/>
                      </a:stretch>
                    </p:blipFill>
                    <p:spPr bwMode="auto">
                      <a:xfrm>
                        <a:off x="109042200" y="108242100"/>
                        <a:ext cx="2171700" cy="3200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CCCCCC">
                                  <a:alpha val="74998"/>
                                </a:srgbClr>
                              </a:outerShdw>
                            </a:effectLst>
                          </a14:hiddenEffects>
                        </a:ext>
                      </a:extLst>
                    </p:spPr>
                  </p:pic>
                  <p:sp>
                    <p:nvSpPr>
                      <p:cNvPr id="67" name="Rectangle 16"/>
                      <p:cNvSpPr>
                        <a:spLocks noChangeArrowheads="1"/>
                      </p:cNvSpPr>
                      <p:nvPr/>
                    </p:nvSpPr>
                    <p:spPr bwMode="auto">
                      <a:xfrm>
                        <a:off x="109042200" y="109499400"/>
                        <a:ext cx="2171700" cy="685800"/>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CCCCCC">
                                  <a:alpha val="74998"/>
                                </a:srgbClr>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65" name="Rectangle 64"/>
                    <p:cNvSpPr/>
                    <p:nvPr/>
                  </p:nvSpPr>
                  <p:spPr>
                    <a:xfrm rot="16200000">
                      <a:off x="3371409" y="3756945"/>
                      <a:ext cx="331201" cy="167660"/>
                    </a:xfrm>
                    <a:prstGeom prst="rect">
                      <a:avLst/>
                    </a:prstGeom>
                    <a:solidFill>
                      <a:schemeClr val="tx1">
                        <a:lumMod val="50000"/>
                        <a:lumOff val="50000"/>
                        <a:alpha val="54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1" name="Group 50"/>
                  <p:cNvGrpSpPr/>
                  <p:nvPr/>
                </p:nvGrpSpPr>
                <p:grpSpPr>
                  <a:xfrm>
                    <a:off x="4736471" y="3746222"/>
                    <a:ext cx="519912" cy="496801"/>
                    <a:chOff x="3117221" y="3656123"/>
                    <a:chExt cx="519912" cy="496801"/>
                  </a:xfrm>
                </p:grpSpPr>
                <p:sp>
                  <p:nvSpPr>
                    <p:cNvPr id="58" name="Rectangle 13"/>
                    <p:cNvSpPr>
                      <a:spLocks noChangeArrowheads="1"/>
                    </p:cNvSpPr>
                    <p:nvPr/>
                  </p:nvSpPr>
                  <p:spPr bwMode="auto">
                    <a:xfrm rot="16200000">
                      <a:off x="3128776" y="3644568"/>
                      <a:ext cx="496801" cy="51991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nvGrpSpPr>
                    <p:cNvPr id="59" name="Group 14"/>
                    <p:cNvGrpSpPr>
                      <a:grpSpLocks/>
                    </p:cNvGrpSpPr>
                    <p:nvPr/>
                  </p:nvGrpSpPr>
                  <p:grpSpPr bwMode="auto">
                    <a:xfrm rot="16200000">
                      <a:off x="3210518" y="3589285"/>
                      <a:ext cx="331201" cy="502979"/>
                      <a:chOff x="109042200" y="108242100"/>
                      <a:chExt cx="2171700" cy="3200400"/>
                    </a:xfrm>
                  </p:grpSpPr>
                  <p:pic>
                    <p:nvPicPr>
                      <p:cNvPr id="61" name="Picture 15" descr="floorplanB[1]"/>
                      <p:cNvPicPr>
                        <a:picLocks noChangeAspect="1" noChangeArrowheads="1"/>
                      </p:cNvPicPr>
                      <p:nvPr/>
                    </p:nvPicPr>
                    <p:blipFill>
                      <a:blip r:embed="rId3">
                        <a:extLst>
                          <a:ext uri="{28A0092B-C50C-407E-A947-70E740481C1C}">
                            <a14:useLocalDpi xmlns:a14="http://schemas.microsoft.com/office/drawing/2010/main" val="0"/>
                          </a:ext>
                        </a:extLst>
                      </a:blip>
                      <a:srcRect l="86058" t="66904" r="1646" b="14586"/>
                      <a:stretch>
                        <a:fillRect/>
                      </a:stretch>
                    </p:blipFill>
                    <p:spPr bwMode="auto">
                      <a:xfrm>
                        <a:off x="109042200" y="108242100"/>
                        <a:ext cx="2171700" cy="3200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CCCCCC">
                                  <a:alpha val="74998"/>
                                </a:srgbClr>
                              </a:outerShdw>
                            </a:effectLst>
                          </a14:hiddenEffects>
                        </a:ext>
                      </a:extLst>
                    </p:spPr>
                  </p:pic>
                  <p:sp>
                    <p:nvSpPr>
                      <p:cNvPr id="62" name="Rectangle 16"/>
                      <p:cNvSpPr>
                        <a:spLocks noChangeArrowheads="1"/>
                      </p:cNvSpPr>
                      <p:nvPr/>
                    </p:nvSpPr>
                    <p:spPr bwMode="auto">
                      <a:xfrm>
                        <a:off x="109042200" y="109499400"/>
                        <a:ext cx="2171700" cy="685800"/>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CCCCCC">
                                  <a:alpha val="74998"/>
                                </a:srgbClr>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60" name="Rectangle 59"/>
                    <p:cNvSpPr/>
                    <p:nvPr/>
                  </p:nvSpPr>
                  <p:spPr>
                    <a:xfrm rot="16200000">
                      <a:off x="3371409" y="3756945"/>
                      <a:ext cx="331201" cy="167660"/>
                    </a:xfrm>
                    <a:prstGeom prst="rect">
                      <a:avLst/>
                    </a:prstGeom>
                    <a:solidFill>
                      <a:schemeClr val="tx1">
                        <a:lumMod val="50000"/>
                        <a:lumOff val="50000"/>
                        <a:alpha val="54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2" name="Group 51"/>
                  <p:cNvGrpSpPr/>
                  <p:nvPr/>
                </p:nvGrpSpPr>
                <p:grpSpPr>
                  <a:xfrm>
                    <a:off x="5303213" y="3746223"/>
                    <a:ext cx="519912" cy="496801"/>
                    <a:chOff x="3117221" y="3656123"/>
                    <a:chExt cx="519912" cy="496801"/>
                  </a:xfrm>
                </p:grpSpPr>
                <p:sp>
                  <p:nvSpPr>
                    <p:cNvPr id="53" name="Rectangle 13"/>
                    <p:cNvSpPr>
                      <a:spLocks noChangeArrowheads="1"/>
                    </p:cNvSpPr>
                    <p:nvPr/>
                  </p:nvSpPr>
                  <p:spPr bwMode="auto">
                    <a:xfrm rot="16200000">
                      <a:off x="3128776" y="3644568"/>
                      <a:ext cx="496801" cy="51991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nvGrpSpPr>
                    <p:cNvPr id="54" name="Group 14"/>
                    <p:cNvGrpSpPr>
                      <a:grpSpLocks/>
                    </p:cNvGrpSpPr>
                    <p:nvPr/>
                  </p:nvGrpSpPr>
                  <p:grpSpPr bwMode="auto">
                    <a:xfrm rot="16200000">
                      <a:off x="3210518" y="3589285"/>
                      <a:ext cx="331201" cy="502979"/>
                      <a:chOff x="109042200" y="108242100"/>
                      <a:chExt cx="2171700" cy="3200400"/>
                    </a:xfrm>
                  </p:grpSpPr>
                  <p:pic>
                    <p:nvPicPr>
                      <p:cNvPr id="56" name="Picture 15" descr="floorplanB[1]"/>
                      <p:cNvPicPr>
                        <a:picLocks noChangeAspect="1" noChangeArrowheads="1"/>
                      </p:cNvPicPr>
                      <p:nvPr/>
                    </p:nvPicPr>
                    <p:blipFill>
                      <a:blip r:embed="rId3">
                        <a:extLst>
                          <a:ext uri="{28A0092B-C50C-407E-A947-70E740481C1C}">
                            <a14:useLocalDpi xmlns:a14="http://schemas.microsoft.com/office/drawing/2010/main" val="0"/>
                          </a:ext>
                        </a:extLst>
                      </a:blip>
                      <a:srcRect l="86058" t="66904" r="1646" b="14586"/>
                      <a:stretch>
                        <a:fillRect/>
                      </a:stretch>
                    </p:blipFill>
                    <p:spPr bwMode="auto">
                      <a:xfrm>
                        <a:off x="109042200" y="108242100"/>
                        <a:ext cx="2171700" cy="3200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CCCCCC">
                                  <a:alpha val="74998"/>
                                </a:srgbClr>
                              </a:outerShdw>
                            </a:effectLst>
                          </a14:hiddenEffects>
                        </a:ext>
                      </a:extLst>
                    </p:spPr>
                  </p:pic>
                  <p:sp>
                    <p:nvSpPr>
                      <p:cNvPr id="57" name="Rectangle 16"/>
                      <p:cNvSpPr>
                        <a:spLocks noChangeArrowheads="1"/>
                      </p:cNvSpPr>
                      <p:nvPr/>
                    </p:nvSpPr>
                    <p:spPr bwMode="auto">
                      <a:xfrm>
                        <a:off x="109042200" y="109499400"/>
                        <a:ext cx="2171700" cy="685800"/>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CCCCCC">
                                  <a:alpha val="74998"/>
                                </a:srgbClr>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55" name="Rectangle 54"/>
                    <p:cNvSpPr/>
                    <p:nvPr/>
                  </p:nvSpPr>
                  <p:spPr>
                    <a:xfrm rot="16200000">
                      <a:off x="3371409" y="3756945"/>
                      <a:ext cx="331201" cy="167660"/>
                    </a:xfrm>
                    <a:prstGeom prst="rect">
                      <a:avLst/>
                    </a:prstGeom>
                    <a:solidFill>
                      <a:schemeClr val="tx1">
                        <a:lumMod val="50000"/>
                        <a:lumOff val="50000"/>
                        <a:alpha val="54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grpSp>
          <p:sp>
            <p:nvSpPr>
              <p:cNvPr id="118" name="TextBox 117"/>
              <p:cNvSpPr txBox="1"/>
              <p:nvPr/>
            </p:nvSpPr>
            <p:spPr>
              <a:xfrm>
                <a:off x="5353064" y="2744721"/>
                <a:ext cx="1028700" cy="276999"/>
              </a:xfrm>
              <a:prstGeom prst="rect">
                <a:avLst/>
              </a:prstGeom>
              <a:noFill/>
            </p:spPr>
            <p:txBody>
              <a:bodyPr wrap="square" rtlCol="0">
                <a:spAutoFit/>
              </a:bodyPr>
              <a:lstStyle/>
              <a:p>
                <a:r>
                  <a:rPr lang="en-US" sz="1200" dirty="0" smtClean="0"/>
                  <a:t>d rooms</a:t>
                </a:r>
                <a:endParaRPr lang="en-US" dirty="0"/>
              </a:p>
            </p:txBody>
          </p:sp>
        </p:grpSp>
        <p:grpSp>
          <p:nvGrpSpPr>
            <p:cNvPr id="123" name="Group 122"/>
            <p:cNvGrpSpPr/>
            <p:nvPr/>
          </p:nvGrpSpPr>
          <p:grpSpPr>
            <a:xfrm>
              <a:off x="2867814" y="2309174"/>
              <a:ext cx="3919446" cy="749149"/>
              <a:chOff x="2391456" y="3291850"/>
              <a:chExt cx="3919446" cy="749149"/>
            </a:xfrm>
          </p:grpSpPr>
          <p:grpSp>
            <p:nvGrpSpPr>
              <p:cNvPr id="114" name="Group 113"/>
              <p:cNvGrpSpPr/>
              <p:nvPr/>
            </p:nvGrpSpPr>
            <p:grpSpPr>
              <a:xfrm>
                <a:off x="2391456" y="3291850"/>
                <a:ext cx="3919446" cy="500724"/>
                <a:chOff x="2759233" y="2452309"/>
                <a:chExt cx="3919446" cy="500724"/>
              </a:xfrm>
            </p:grpSpPr>
            <p:grpSp>
              <p:nvGrpSpPr>
                <p:cNvPr id="69" name="Group 68"/>
                <p:cNvGrpSpPr/>
                <p:nvPr/>
              </p:nvGrpSpPr>
              <p:grpSpPr>
                <a:xfrm>
                  <a:off x="2759233" y="2454510"/>
                  <a:ext cx="519912" cy="496801"/>
                  <a:chOff x="3117221" y="3656123"/>
                  <a:chExt cx="519912" cy="496801"/>
                </a:xfrm>
              </p:grpSpPr>
              <p:sp>
                <p:nvSpPr>
                  <p:cNvPr id="70" name="Rectangle 13"/>
                  <p:cNvSpPr>
                    <a:spLocks noChangeArrowheads="1"/>
                  </p:cNvSpPr>
                  <p:nvPr/>
                </p:nvSpPr>
                <p:spPr bwMode="auto">
                  <a:xfrm rot="16200000">
                    <a:off x="3128776" y="3644568"/>
                    <a:ext cx="496801" cy="51991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nvGrpSpPr>
                  <p:cNvPr id="71" name="Group 14"/>
                  <p:cNvGrpSpPr>
                    <a:grpSpLocks/>
                  </p:cNvGrpSpPr>
                  <p:nvPr/>
                </p:nvGrpSpPr>
                <p:grpSpPr bwMode="auto">
                  <a:xfrm rot="16200000">
                    <a:off x="3210518" y="3589285"/>
                    <a:ext cx="331201" cy="502979"/>
                    <a:chOff x="109042200" y="108242100"/>
                    <a:chExt cx="2171700" cy="3200400"/>
                  </a:xfrm>
                </p:grpSpPr>
                <p:pic>
                  <p:nvPicPr>
                    <p:cNvPr id="73" name="Picture 15" descr="floorplanB[1]"/>
                    <p:cNvPicPr>
                      <a:picLocks noChangeAspect="1" noChangeArrowheads="1"/>
                    </p:cNvPicPr>
                    <p:nvPr/>
                  </p:nvPicPr>
                  <p:blipFill>
                    <a:blip r:embed="rId3">
                      <a:extLst>
                        <a:ext uri="{28A0092B-C50C-407E-A947-70E740481C1C}">
                          <a14:useLocalDpi xmlns:a14="http://schemas.microsoft.com/office/drawing/2010/main" val="0"/>
                        </a:ext>
                      </a:extLst>
                    </a:blip>
                    <a:srcRect l="86058" t="66904" r="1646" b="14586"/>
                    <a:stretch>
                      <a:fillRect/>
                    </a:stretch>
                  </p:blipFill>
                  <p:spPr bwMode="auto">
                    <a:xfrm>
                      <a:off x="109042200" y="108242100"/>
                      <a:ext cx="2171700" cy="3200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CCCCCC">
                                <a:alpha val="74998"/>
                              </a:srgbClr>
                            </a:outerShdw>
                          </a:effectLst>
                        </a14:hiddenEffects>
                      </a:ext>
                    </a:extLst>
                  </p:spPr>
                </p:pic>
                <p:sp>
                  <p:nvSpPr>
                    <p:cNvPr id="74" name="Rectangle 16"/>
                    <p:cNvSpPr>
                      <a:spLocks noChangeArrowheads="1"/>
                    </p:cNvSpPr>
                    <p:nvPr/>
                  </p:nvSpPr>
                  <p:spPr bwMode="auto">
                    <a:xfrm>
                      <a:off x="109042200" y="109499400"/>
                      <a:ext cx="2171700" cy="685800"/>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CCCCCC">
                                <a:alpha val="74998"/>
                              </a:srgbClr>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72" name="Rectangle 71"/>
                  <p:cNvSpPr/>
                  <p:nvPr/>
                </p:nvSpPr>
                <p:spPr>
                  <a:xfrm rot="16200000">
                    <a:off x="3371409" y="3756945"/>
                    <a:ext cx="331201" cy="167660"/>
                  </a:xfrm>
                  <a:prstGeom prst="rect">
                    <a:avLst/>
                  </a:prstGeom>
                  <a:solidFill>
                    <a:schemeClr val="tx1">
                      <a:lumMod val="50000"/>
                      <a:lumOff val="50000"/>
                      <a:alpha val="54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5" name="Group 74"/>
                <p:cNvGrpSpPr/>
                <p:nvPr/>
              </p:nvGrpSpPr>
              <p:grpSpPr>
                <a:xfrm>
                  <a:off x="3322453" y="2452309"/>
                  <a:ext cx="519912" cy="496801"/>
                  <a:chOff x="3117221" y="3656123"/>
                  <a:chExt cx="519912" cy="496801"/>
                </a:xfrm>
              </p:grpSpPr>
              <p:sp>
                <p:nvSpPr>
                  <p:cNvPr id="76" name="Rectangle 13"/>
                  <p:cNvSpPr>
                    <a:spLocks noChangeArrowheads="1"/>
                  </p:cNvSpPr>
                  <p:nvPr/>
                </p:nvSpPr>
                <p:spPr bwMode="auto">
                  <a:xfrm rot="16200000">
                    <a:off x="3128776" y="3644568"/>
                    <a:ext cx="496801" cy="51991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nvGrpSpPr>
                  <p:cNvPr id="77" name="Group 14"/>
                  <p:cNvGrpSpPr>
                    <a:grpSpLocks/>
                  </p:cNvGrpSpPr>
                  <p:nvPr/>
                </p:nvGrpSpPr>
                <p:grpSpPr bwMode="auto">
                  <a:xfrm rot="16200000">
                    <a:off x="3210518" y="3589285"/>
                    <a:ext cx="331201" cy="502979"/>
                    <a:chOff x="109042200" y="108242100"/>
                    <a:chExt cx="2171700" cy="3200400"/>
                  </a:xfrm>
                </p:grpSpPr>
                <p:pic>
                  <p:nvPicPr>
                    <p:cNvPr id="79" name="Picture 15" descr="floorplanB[1]"/>
                    <p:cNvPicPr>
                      <a:picLocks noChangeAspect="1" noChangeArrowheads="1"/>
                    </p:cNvPicPr>
                    <p:nvPr/>
                  </p:nvPicPr>
                  <p:blipFill>
                    <a:blip r:embed="rId3">
                      <a:extLst>
                        <a:ext uri="{28A0092B-C50C-407E-A947-70E740481C1C}">
                          <a14:useLocalDpi xmlns:a14="http://schemas.microsoft.com/office/drawing/2010/main" val="0"/>
                        </a:ext>
                      </a:extLst>
                    </a:blip>
                    <a:srcRect l="86058" t="66904" r="1646" b="14586"/>
                    <a:stretch>
                      <a:fillRect/>
                    </a:stretch>
                  </p:blipFill>
                  <p:spPr bwMode="auto">
                    <a:xfrm>
                      <a:off x="109042200" y="108242100"/>
                      <a:ext cx="2171700" cy="3200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CCCCCC">
                                <a:alpha val="74998"/>
                              </a:srgbClr>
                            </a:outerShdw>
                          </a:effectLst>
                        </a14:hiddenEffects>
                      </a:ext>
                    </a:extLst>
                  </p:spPr>
                </p:pic>
                <p:sp>
                  <p:nvSpPr>
                    <p:cNvPr id="80" name="Rectangle 16"/>
                    <p:cNvSpPr>
                      <a:spLocks noChangeArrowheads="1"/>
                    </p:cNvSpPr>
                    <p:nvPr/>
                  </p:nvSpPr>
                  <p:spPr bwMode="auto">
                    <a:xfrm>
                      <a:off x="109042200" y="109499400"/>
                      <a:ext cx="2171700" cy="685800"/>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CCCCCC">
                                <a:alpha val="74998"/>
                              </a:srgbClr>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78" name="Rectangle 77"/>
                  <p:cNvSpPr/>
                  <p:nvPr/>
                </p:nvSpPr>
                <p:spPr>
                  <a:xfrm rot="16200000">
                    <a:off x="3371409" y="3756945"/>
                    <a:ext cx="331201" cy="167660"/>
                  </a:xfrm>
                  <a:prstGeom prst="rect">
                    <a:avLst/>
                  </a:prstGeom>
                  <a:solidFill>
                    <a:schemeClr val="tx1">
                      <a:lumMod val="50000"/>
                      <a:lumOff val="50000"/>
                      <a:alpha val="54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1" name="Group 80"/>
                <p:cNvGrpSpPr/>
                <p:nvPr/>
              </p:nvGrpSpPr>
              <p:grpSpPr>
                <a:xfrm>
                  <a:off x="3889644" y="2454782"/>
                  <a:ext cx="2789035" cy="498251"/>
                  <a:chOff x="4173388" y="3157146"/>
                  <a:chExt cx="2789035" cy="498251"/>
                </a:xfrm>
              </p:grpSpPr>
              <p:grpSp>
                <p:nvGrpSpPr>
                  <p:cNvPr id="82" name="Group 81"/>
                  <p:cNvGrpSpPr/>
                  <p:nvPr/>
                </p:nvGrpSpPr>
                <p:grpSpPr>
                  <a:xfrm>
                    <a:off x="5873634" y="3157146"/>
                    <a:ext cx="519912" cy="496801"/>
                    <a:chOff x="3117221" y="3656123"/>
                    <a:chExt cx="519912" cy="496801"/>
                  </a:xfrm>
                </p:grpSpPr>
                <p:sp>
                  <p:nvSpPr>
                    <p:cNvPr id="108" name="Rectangle 13"/>
                    <p:cNvSpPr>
                      <a:spLocks noChangeArrowheads="1"/>
                    </p:cNvSpPr>
                    <p:nvPr/>
                  </p:nvSpPr>
                  <p:spPr bwMode="auto">
                    <a:xfrm rot="16200000">
                      <a:off x="3128776" y="3644568"/>
                      <a:ext cx="496801" cy="51991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nvGrpSpPr>
                    <p:cNvPr id="109" name="Group 14"/>
                    <p:cNvGrpSpPr>
                      <a:grpSpLocks/>
                    </p:cNvGrpSpPr>
                    <p:nvPr/>
                  </p:nvGrpSpPr>
                  <p:grpSpPr bwMode="auto">
                    <a:xfrm rot="16200000">
                      <a:off x="3210518" y="3589285"/>
                      <a:ext cx="331201" cy="502979"/>
                      <a:chOff x="109042200" y="108242100"/>
                      <a:chExt cx="2171700" cy="3200400"/>
                    </a:xfrm>
                  </p:grpSpPr>
                  <p:pic>
                    <p:nvPicPr>
                      <p:cNvPr id="111" name="Picture 15" descr="floorplanB[1]"/>
                      <p:cNvPicPr>
                        <a:picLocks noChangeAspect="1" noChangeArrowheads="1"/>
                      </p:cNvPicPr>
                      <p:nvPr/>
                    </p:nvPicPr>
                    <p:blipFill>
                      <a:blip r:embed="rId3">
                        <a:extLst>
                          <a:ext uri="{28A0092B-C50C-407E-A947-70E740481C1C}">
                            <a14:useLocalDpi xmlns:a14="http://schemas.microsoft.com/office/drawing/2010/main" val="0"/>
                          </a:ext>
                        </a:extLst>
                      </a:blip>
                      <a:srcRect l="86058" t="66904" r="1646" b="14586"/>
                      <a:stretch>
                        <a:fillRect/>
                      </a:stretch>
                    </p:blipFill>
                    <p:spPr bwMode="auto">
                      <a:xfrm>
                        <a:off x="109042200" y="108242100"/>
                        <a:ext cx="2171700" cy="3200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CCCCCC">
                                  <a:alpha val="74998"/>
                                </a:srgbClr>
                              </a:outerShdw>
                            </a:effectLst>
                          </a14:hiddenEffects>
                        </a:ext>
                      </a:extLst>
                    </p:spPr>
                  </p:pic>
                  <p:sp>
                    <p:nvSpPr>
                      <p:cNvPr id="112" name="Rectangle 16"/>
                      <p:cNvSpPr>
                        <a:spLocks noChangeArrowheads="1"/>
                      </p:cNvSpPr>
                      <p:nvPr/>
                    </p:nvSpPr>
                    <p:spPr bwMode="auto">
                      <a:xfrm>
                        <a:off x="109042200" y="109499400"/>
                        <a:ext cx="2171700" cy="685800"/>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CCCCCC">
                                  <a:alpha val="74998"/>
                                </a:srgbClr>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110" name="Rectangle 109"/>
                    <p:cNvSpPr/>
                    <p:nvPr/>
                  </p:nvSpPr>
                  <p:spPr>
                    <a:xfrm rot="16200000">
                      <a:off x="3371409" y="3756945"/>
                      <a:ext cx="331201" cy="167660"/>
                    </a:xfrm>
                    <a:prstGeom prst="rect">
                      <a:avLst/>
                    </a:prstGeom>
                    <a:solidFill>
                      <a:schemeClr val="tx1">
                        <a:lumMod val="50000"/>
                        <a:lumOff val="50000"/>
                        <a:alpha val="54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3" name="Group 82"/>
                  <p:cNvGrpSpPr/>
                  <p:nvPr/>
                </p:nvGrpSpPr>
                <p:grpSpPr>
                  <a:xfrm>
                    <a:off x="6442511" y="3157146"/>
                    <a:ext cx="519912" cy="496801"/>
                    <a:chOff x="3117221" y="3656123"/>
                    <a:chExt cx="519912" cy="496801"/>
                  </a:xfrm>
                </p:grpSpPr>
                <p:sp>
                  <p:nvSpPr>
                    <p:cNvPr id="103" name="Rectangle 13"/>
                    <p:cNvSpPr>
                      <a:spLocks noChangeArrowheads="1"/>
                    </p:cNvSpPr>
                    <p:nvPr/>
                  </p:nvSpPr>
                  <p:spPr bwMode="auto">
                    <a:xfrm rot="16200000">
                      <a:off x="3128776" y="3644568"/>
                      <a:ext cx="496801" cy="51991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nvGrpSpPr>
                    <p:cNvPr id="104" name="Group 14"/>
                    <p:cNvGrpSpPr>
                      <a:grpSpLocks/>
                    </p:cNvGrpSpPr>
                    <p:nvPr/>
                  </p:nvGrpSpPr>
                  <p:grpSpPr bwMode="auto">
                    <a:xfrm rot="16200000">
                      <a:off x="3210518" y="3589285"/>
                      <a:ext cx="331201" cy="502979"/>
                      <a:chOff x="109042200" y="108242100"/>
                      <a:chExt cx="2171700" cy="3200400"/>
                    </a:xfrm>
                  </p:grpSpPr>
                  <p:pic>
                    <p:nvPicPr>
                      <p:cNvPr id="106" name="Picture 15" descr="floorplanB[1]"/>
                      <p:cNvPicPr>
                        <a:picLocks noChangeAspect="1" noChangeArrowheads="1"/>
                      </p:cNvPicPr>
                      <p:nvPr/>
                    </p:nvPicPr>
                    <p:blipFill>
                      <a:blip r:embed="rId3">
                        <a:extLst>
                          <a:ext uri="{28A0092B-C50C-407E-A947-70E740481C1C}">
                            <a14:useLocalDpi xmlns:a14="http://schemas.microsoft.com/office/drawing/2010/main" val="0"/>
                          </a:ext>
                        </a:extLst>
                      </a:blip>
                      <a:srcRect l="86058" t="66904" r="1646" b="14586"/>
                      <a:stretch>
                        <a:fillRect/>
                      </a:stretch>
                    </p:blipFill>
                    <p:spPr bwMode="auto">
                      <a:xfrm>
                        <a:off x="109042200" y="108242100"/>
                        <a:ext cx="2171700" cy="3200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CCCCCC">
                                  <a:alpha val="74998"/>
                                </a:srgbClr>
                              </a:outerShdw>
                            </a:effectLst>
                          </a14:hiddenEffects>
                        </a:ext>
                      </a:extLst>
                    </p:spPr>
                  </p:pic>
                  <p:sp>
                    <p:nvSpPr>
                      <p:cNvPr id="107" name="Rectangle 16"/>
                      <p:cNvSpPr>
                        <a:spLocks noChangeArrowheads="1"/>
                      </p:cNvSpPr>
                      <p:nvPr/>
                    </p:nvSpPr>
                    <p:spPr bwMode="auto">
                      <a:xfrm>
                        <a:off x="109042200" y="109499400"/>
                        <a:ext cx="2171700" cy="685800"/>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CCCCCC">
                                  <a:alpha val="74998"/>
                                </a:srgbClr>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105" name="Rectangle 104"/>
                    <p:cNvSpPr/>
                    <p:nvPr/>
                  </p:nvSpPr>
                  <p:spPr>
                    <a:xfrm rot="16200000">
                      <a:off x="3371409" y="3756945"/>
                      <a:ext cx="331201" cy="167660"/>
                    </a:xfrm>
                    <a:prstGeom prst="rect">
                      <a:avLst/>
                    </a:prstGeom>
                    <a:solidFill>
                      <a:schemeClr val="tx1">
                        <a:lumMod val="50000"/>
                        <a:lumOff val="50000"/>
                        <a:alpha val="54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4" name="Group 83"/>
                  <p:cNvGrpSpPr/>
                  <p:nvPr/>
                </p:nvGrpSpPr>
                <p:grpSpPr>
                  <a:xfrm>
                    <a:off x="4173388" y="3157146"/>
                    <a:ext cx="1658154" cy="498251"/>
                    <a:chOff x="4164971" y="3744773"/>
                    <a:chExt cx="1658154" cy="498251"/>
                  </a:xfrm>
                </p:grpSpPr>
                <p:grpSp>
                  <p:nvGrpSpPr>
                    <p:cNvPr id="85" name="Group 84"/>
                    <p:cNvGrpSpPr/>
                    <p:nvPr/>
                  </p:nvGrpSpPr>
                  <p:grpSpPr>
                    <a:xfrm>
                      <a:off x="4164971" y="3744773"/>
                      <a:ext cx="519912" cy="496801"/>
                      <a:chOff x="3117221" y="3656123"/>
                      <a:chExt cx="519912" cy="496801"/>
                    </a:xfrm>
                  </p:grpSpPr>
                  <p:sp>
                    <p:nvSpPr>
                      <p:cNvPr id="98" name="Rectangle 13"/>
                      <p:cNvSpPr>
                        <a:spLocks noChangeArrowheads="1"/>
                      </p:cNvSpPr>
                      <p:nvPr/>
                    </p:nvSpPr>
                    <p:spPr bwMode="auto">
                      <a:xfrm rot="16200000">
                        <a:off x="3128776" y="3644568"/>
                        <a:ext cx="496801" cy="51991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nvGrpSpPr>
                      <p:cNvPr id="99" name="Group 14"/>
                      <p:cNvGrpSpPr>
                        <a:grpSpLocks/>
                      </p:cNvGrpSpPr>
                      <p:nvPr/>
                    </p:nvGrpSpPr>
                    <p:grpSpPr bwMode="auto">
                      <a:xfrm rot="16200000">
                        <a:off x="3210518" y="3589285"/>
                        <a:ext cx="331201" cy="502979"/>
                        <a:chOff x="109042200" y="108242100"/>
                        <a:chExt cx="2171700" cy="3200400"/>
                      </a:xfrm>
                    </p:grpSpPr>
                    <p:pic>
                      <p:nvPicPr>
                        <p:cNvPr id="101" name="Picture 15" descr="floorplanB[1]"/>
                        <p:cNvPicPr>
                          <a:picLocks noChangeAspect="1" noChangeArrowheads="1"/>
                        </p:cNvPicPr>
                        <p:nvPr/>
                      </p:nvPicPr>
                      <p:blipFill>
                        <a:blip r:embed="rId3">
                          <a:extLst>
                            <a:ext uri="{28A0092B-C50C-407E-A947-70E740481C1C}">
                              <a14:useLocalDpi xmlns:a14="http://schemas.microsoft.com/office/drawing/2010/main" val="0"/>
                            </a:ext>
                          </a:extLst>
                        </a:blip>
                        <a:srcRect l="86058" t="66904" r="1646" b="14586"/>
                        <a:stretch>
                          <a:fillRect/>
                        </a:stretch>
                      </p:blipFill>
                      <p:spPr bwMode="auto">
                        <a:xfrm>
                          <a:off x="109042200" y="108242100"/>
                          <a:ext cx="2171700" cy="3200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CCCCCC">
                                    <a:alpha val="74998"/>
                                  </a:srgbClr>
                                </a:outerShdw>
                              </a:effectLst>
                            </a14:hiddenEffects>
                          </a:ext>
                        </a:extLst>
                      </p:spPr>
                    </p:pic>
                    <p:sp>
                      <p:nvSpPr>
                        <p:cNvPr id="102" name="Rectangle 16"/>
                        <p:cNvSpPr>
                          <a:spLocks noChangeArrowheads="1"/>
                        </p:cNvSpPr>
                        <p:nvPr/>
                      </p:nvSpPr>
                      <p:spPr bwMode="auto">
                        <a:xfrm>
                          <a:off x="109042200" y="109499400"/>
                          <a:ext cx="2171700" cy="685800"/>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CCCCCC">
                                    <a:alpha val="74998"/>
                                  </a:srgbClr>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100" name="Rectangle 99"/>
                      <p:cNvSpPr/>
                      <p:nvPr/>
                    </p:nvSpPr>
                    <p:spPr>
                      <a:xfrm rot="16200000">
                        <a:off x="3371409" y="3756945"/>
                        <a:ext cx="331201" cy="167660"/>
                      </a:xfrm>
                      <a:prstGeom prst="rect">
                        <a:avLst/>
                      </a:prstGeom>
                      <a:solidFill>
                        <a:schemeClr val="tx1">
                          <a:lumMod val="50000"/>
                          <a:lumOff val="50000"/>
                          <a:alpha val="54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6" name="Group 85"/>
                    <p:cNvGrpSpPr/>
                    <p:nvPr/>
                  </p:nvGrpSpPr>
                  <p:grpSpPr>
                    <a:xfrm>
                      <a:off x="4736471" y="3746222"/>
                      <a:ext cx="519912" cy="496801"/>
                      <a:chOff x="3117221" y="3656123"/>
                      <a:chExt cx="519912" cy="496801"/>
                    </a:xfrm>
                  </p:grpSpPr>
                  <p:sp>
                    <p:nvSpPr>
                      <p:cNvPr id="93" name="Rectangle 13"/>
                      <p:cNvSpPr>
                        <a:spLocks noChangeArrowheads="1"/>
                      </p:cNvSpPr>
                      <p:nvPr/>
                    </p:nvSpPr>
                    <p:spPr bwMode="auto">
                      <a:xfrm rot="16200000">
                        <a:off x="3128776" y="3644568"/>
                        <a:ext cx="496801" cy="51991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nvGrpSpPr>
                      <p:cNvPr id="94" name="Group 14"/>
                      <p:cNvGrpSpPr>
                        <a:grpSpLocks/>
                      </p:cNvGrpSpPr>
                      <p:nvPr/>
                    </p:nvGrpSpPr>
                    <p:grpSpPr bwMode="auto">
                      <a:xfrm rot="16200000">
                        <a:off x="3210518" y="3589285"/>
                        <a:ext cx="331201" cy="502979"/>
                        <a:chOff x="109042200" y="108242100"/>
                        <a:chExt cx="2171700" cy="3200400"/>
                      </a:xfrm>
                    </p:grpSpPr>
                    <p:pic>
                      <p:nvPicPr>
                        <p:cNvPr id="96" name="Picture 15" descr="floorplanB[1]"/>
                        <p:cNvPicPr>
                          <a:picLocks noChangeAspect="1" noChangeArrowheads="1"/>
                        </p:cNvPicPr>
                        <p:nvPr/>
                      </p:nvPicPr>
                      <p:blipFill>
                        <a:blip r:embed="rId3">
                          <a:extLst>
                            <a:ext uri="{28A0092B-C50C-407E-A947-70E740481C1C}">
                              <a14:useLocalDpi xmlns:a14="http://schemas.microsoft.com/office/drawing/2010/main" val="0"/>
                            </a:ext>
                          </a:extLst>
                        </a:blip>
                        <a:srcRect l="86058" t="66904" r="1646" b="14586"/>
                        <a:stretch>
                          <a:fillRect/>
                        </a:stretch>
                      </p:blipFill>
                      <p:spPr bwMode="auto">
                        <a:xfrm>
                          <a:off x="109042200" y="108242100"/>
                          <a:ext cx="2171700" cy="3200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CCCCCC">
                                    <a:alpha val="74998"/>
                                  </a:srgbClr>
                                </a:outerShdw>
                              </a:effectLst>
                            </a14:hiddenEffects>
                          </a:ext>
                        </a:extLst>
                      </p:spPr>
                    </p:pic>
                    <p:sp>
                      <p:nvSpPr>
                        <p:cNvPr id="97" name="Rectangle 16"/>
                        <p:cNvSpPr>
                          <a:spLocks noChangeArrowheads="1"/>
                        </p:cNvSpPr>
                        <p:nvPr/>
                      </p:nvSpPr>
                      <p:spPr bwMode="auto">
                        <a:xfrm>
                          <a:off x="109042200" y="109499400"/>
                          <a:ext cx="2171700" cy="685800"/>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CCCCCC">
                                    <a:alpha val="74998"/>
                                  </a:srgbClr>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95" name="Rectangle 94"/>
                      <p:cNvSpPr/>
                      <p:nvPr/>
                    </p:nvSpPr>
                    <p:spPr>
                      <a:xfrm rot="16200000">
                        <a:off x="3371409" y="3756945"/>
                        <a:ext cx="331201" cy="167660"/>
                      </a:xfrm>
                      <a:prstGeom prst="rect">
                        <a:avLst/>
                      </a:prstGeom>
                      <a:solidFill>
                        <a:schemeClr val="tx1">
                          <a:lumMod val="50000"/>
                          <a:lumOff val="50000"/>
                          <a:alpha val="54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7" name="Group 86"/>
                    <p:cNvGrpSpPr/>
                    <p:nvPr/>
                  </p:nvGrpSpPr>
                  <p:grpSpPr>
                    <a:xfrm>
                      <a:off x="5303213" y="3746223"/>
                      <a:ext cx="519912" cy="496801"/>
                      <a:chOff x="3117221" y="3656123"/>
                      <a:chExt cx="519912" cy="496801"/>
                    </a:xfrm>
                  </p:grpSpPr>
                  <p:sp>
                    <p:nvSpPr>
                      <p:cNvPr id="88" name="Rectangle 13"/>
                      <p:cNvSpPr>
                        <a:spLocks noChangeArrowheads="1"/>
                      </p:cNvSpPr>
                      <p:nvPr/>
                    </p:nvSpPr>
                    <p:spPr bwMode="auto">
                      <a:xfrm rot="16200000">
                        <a:off x="3128776" y="3644568"/>
                        <a:ext cx="496801" cy="51991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nvGrpSpPr>
                      <p:cNvPr id="89" name="Group 14"/>
                      <p:cNvGrpSpPr>
                        <a:grpSpLocks/>
                      </p:cNvGrpSpPr>
                      <p:nvPr/>
                    </p:nvGrpSpPr>
                    <p:grpSpPr bwMode="auto">
                      <a:xfrm rot="16200000">
                        <a:off x="3210518" y="3589285"/>
                        <a:ext cx="331201" cy="502979"/>
                        <a:chOff x="109042200" y="108242100"/>
                        <a:chExt cx="2171700" cy="3200400"/>
                      </a:xfrm>
                    </p:grpSpPr>
                    <p:pic>
                      <p:nvPicPr>
                        <p:cNvPr id="91" name="Picture 15" descr="floorplanB[1]"/>
                        <p:cNvPicPr>
                          <a:picLocks noChangeAspect="1" noChangeArrowheads="1"/>
                        </p:cNvPicPr>
                        <p:nvPr/>
                      </p:nvPicPr>
                      <p:blipFill>
                        <a:blip r:embed="rId3">
                          <a:extLst>
                            <a:ext uri="{28A0092B-C50C-407E-A947-70E740481C1C}">
                              <a14:useLocalDpi xmlns:a14="http://schemas.microsoft.com/office/drawing/2010/main" val="0"/>
                            </a:ext>
                          </a:extLst>
                        </a:blip>
                        <a:srcRect l="86058" t="66904" r="1646" b="14586"/>
                        <a:stretch>
                          <a:fillRect/>
                        </a:stretch>
                      </p:blipFill>
                      <p:spPr bwMode="auto">
                        <a:xfrm>
                          <a:off x="109042200" y="108242100"/>
                          <a:ext cx="2171700" cy="3200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CCCCCC">
                                    <a:alpha val="74998"/>
                                  </a:srgbClr>
                                </a:outerShdw>
                              </a:effectLst>
                            </a14:hiddenEffects>
                          </a:ext>
                        </a:extLst>
                      </p:spPr>
                    </p:pic>
                    <p:sp>
                      <p:nvSpPr>
                        <p:cNvPr id="92" name="Rectangle 16"/>
                        <p:cNvSpPr>
                          <a:spLocks noChangeArrowheads="1"/>
                        </p:cNvSpPr>
                        <p:nvPr/>
                      </p:nvSpPr>
                      <p:spPr bwMode="auto">
                        <a:xfrm>
                          <a:off x="109042200" y="109499400"/>
                          <a:ext cx="2171700" cy="685800"/>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CCCCCC">
                                    <a:alpha val="74998"/>
                                  </a:srgbClr>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90" name="Rectangle 89"/>
                      <p:cNvSpPr/>
                      <p:nvPr/>
                    </p:nvSpPr>
                    <p:spPr>
                      <a:xfrm rot="16200000">
                        <a:off x="3371409" y="3756945"/>
                        <a:ext cx="331201" cy="167660"/>
                      </a:xfrm>
                      <a:prstGeom prst="rect">
                        <a:avLst/>
                      </a:prstGeom>
                      <a:solidFill>
                        <a:schemeClr val="tx1">
                          <a:lumMod val="50000"/>
                          <a:lumOff val="50000"/>
                          <a:alpha val="54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grpSp>
          </p:grpSp>
          <p:sp>
            <p:nvSpPr>
              <p:cNvPr id="119" name="TextBox 118"/>
              <p:cNvSpPr txBox="1"/>
              <p:nvPr/>
            </p:nvSpPr>
            <p:spPr>
              <a:xfrm>
                <a:off x="4022729" y="3764000"/>
                <a:ext cx="1028700" cy="276999"/>
              </a:xfrm>
              <a:prstGeom prst="rect">
                <a:avLst/>
              </a:prstGeom>
              <a:noFill/>
            </p:spPr>
            <p:txBody>
              <a:bodyPr wrap="square" rtlCol="0">
                <a:spAutoFit/>
              </a:bodyPr>
              <a:lstStyle/>
              <a:p>
                <a:r>
                  <a:rPr lang="en-US" sz="1200" dirty="0" smtClean="0"/>
                  <a:t>f rooms</a:t>
                </a:r>
                <a:endParaRPr lang="en-US" dirty="0"/>
              </a:p>
            </p:txBody>
          </p:sp>
        </p:grpSp>
      </p:grpSp>
      <p:grpSp>
        <p:nvGrpSpPr>
          <p:cNvPr id="236" name="Group 235"/>
          <p:cNvGrpSpPr/>
          <p:nvPr/>
        </p:nvGrpSpPr>
        <p:grpSpPr>
          <a:xfrm>
            <a:off x="2281286" y="3129224"/>
            <a:ext cx="5603811" cy="749151"/>
            <a:chOff x="2146838" y="3577124"/>
            <a:chExt cx="5603811" cy="749151"/>
          </a:xfrm>
        </p:grpSpPr>
        <p:grpSp>
          <p:nvGrpSpPr>
            <p:cNvPr id="126" name="Group 125"/>
            <p:cNvGrpSpPr/>
            <p:nvPr/>
          </p:nvGrpSpPr>
          <p:grpSpPr>
            <a:xfrm>
              <a:off x="2146838" y="3577124"/>
              <a:ext cx="1028700" cy="729838"/>
              <a:chOff x="1504822" y="2288160"/>
              <a:chExt cx="1028700" cy="729838"/>
            </a:xfrm>
          </p:grpSpPr>
          <p:grpSp>
            <p:nvGrpSpPr>
              <p:cNvPr id="229" name="Group 228"/>
              <p:cNvGrpSpPr/>
              <p:nvPr/>
            </p:nvGrpSpPr>
            <p:grpSpPr>
              <a:xfrm>
                <a:off x="1580334" y="2288160"/>
                <a:ext cx="519912" cy="496801"/>
                <a:chOff x="3117221" y="3656123"/>
                <a:chExt cx="519912" cy="496801"/>
              </a:xfrm>
            </p:grpSpPr>
            <p:sp>
              <p:nvSpPr>
                <p:cNvPr id="231" name="Rectangle 13"/>
                <p:cNvSpPr>
                  <a:spLocks noChangeArrowheads="1"/>
                </p:cNvSpPr>
                <p:nvPr/>
              </p:nvSpPr>
              <p:spPr bwMode="auto">
                <a:xfrm rot="16200000">
                  <a:off x="3128776" y="3644568"/>
                  <a:ext cx="496801" cy="51991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nvGrpSpPr>
                <p:cNvPr id="232" name="Group 14"/>
                <p:cNvGrpSpPr>
                  <a:grpSpLocks/>
                </p:cNvGrpSpPr>
                <p:nvPr/>
              </p:nvGrpSpPr>
              <p:grpSpPr bwMode="auto">
                <a:xfrm rot="16200000">
                  <a:off x="3210518" y="3589285"/>
                  <a:ext cx="331201" cy="502979"/>
                  <a:chOff x="109042200" y="108242100"/>
                  <a:chExt cx="2171700" cy="3200400"/>
                </a:xfrm>
              </p:grpSpPr>
              <p:pic>
                <p:nvPicPr>
                  <p:cNvPr id="234" name="Picture 15" descr="floorplanB[1]"/>
                  <p:cNvPicPr>
                    <a:picLocks noChangeAspect="1" noChangeArrowheads="1"/>
                  </p:cNvPicPr>
                  <p:nvPr/>
                </p:nvPicPr>
                <p:blipFill>
                  <a:blip r:embed="rId3">
                    <a:extLst>
                      <a:ext uri="{28A0092B-C50C-407E-A947-70E740481C1C}">
                        <a14:useLocalDpi xmlns:a14="http://schemas.microsoft.com/office/drawing/2010/main" val="0"/>
                      </a:ext>
                    </a:extLst>
                  </a:blip>
                  <a:srcRect l="86058" t="66904" r="1646" b="14586"/>
                  <a:stretch>
                    <a:fillRect/>
                  </a:stretch>
                </p:blipFill>
                <p:spPr bwMode="auto">
                  <a:xfrm>
                    <a:off x="109042200" y="108242100"/>
                    <a:ext cx="2171700" cy="3200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CCCCCC">
                              <a:alpha val="74998"/>
                            </a:srgbClr>
                          </a:outerShdw>
                        </a:effectLst>
                      </a14:hiddenEffects>
                    </a:ext>
                  </a:extLst>
                </p:spPr>
              </p:pic>
              <p:sp>
                <p:nvSpPr>
                  <p:cNvPr id="235" name="Rectangle 16"/>
                  <p:cNvSpPr>
                    <a:spLocks noChangeArrowheads="1"/>
                  </p:cNvSpPr>
                  <p:nvPr/>
                </p:nvSpPr>
                <p:spPr bwMode="auto">
                  <a:xfrm>
                    <a:off x="109042200" y="109499400"/>
                    <a:ext cx="2171700" cy="685800"/>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CCCCCC">
                              <a:alpha val="74998"/>
                            </a:srgbClr>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233" name="Rectangle 232"/>
                <p:cNvSpPr/>
                <p:nvPr/>
              </p:nvSpPr>
              <p:spPr>
                <a:xfrm rot="16200000">
                  <a:off x="3371409" y="3756945"/>
                  <a:ext cx="331201" cy="167660"/>
                </a:xfrm>
                <a:prstGeom prst="rect">
                  <a:avLst/>
                </a:prstGeom>
                <a:solidFill>
                  <a:schemeClr val="tx1">
                    <a:lumMod val="50000"/>
                    <a:lumOff val="50000"/>
                    <a:alpha val="54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30" name="TextBox 229"/>
              <p:cNvSpPr txBox="1"/>
              <p:nvPr/>
            </p:nvSpPr>
            <p:spPr>
              <a:xfrm>
                <a:off x="1504822" y="2740999"/>
                <a:ext cx="1028700" cy="276999"/>
              </a:xfrm>
              <a:prstGeom prst="rect">
                <a:avLst/>
              </a:prstGeom>
              <a:noFill/>
            </p:spPr>
            <p:txBody>
              <a:bodyPr wrap="square" rtlCol="0">
                <a:spAutoFit/>
              </a:bodyPr>
              <a:lstStyle/>
              <a:p>
                <a:r>
                  <a:rPr lang="en-US" sz="1200" dirty="0"/>
                  <a:t>s </a:t>
                </a:r>
                <a:r>
                  <a:rPr lang="en-US" sz="1200" dirty="0" smtClean="0"/>
                  <a:t>room</a:t>
                </a:r>
                <a:endParaRPr lang="en-US" dirty="0"/>
              </a:p>
            </p:txBody>
          </p:sp>
        </p:grpSp>
        <p:grpSp>
          <p:nvGrpSpPr>
            <p:cNvPr id="127" name="Group 126"/>
            <p:cNvGrpSpPr/>
            <p:nvPr/>
          </p:nvGrpSpPr>
          <p:grpSpPr>
            <a:xfrm>
              <a:off x="3025812" y="3592775"/>
              <a:ext cx="1658154" cy="733500"/>
              <a:chOff x="2383796" y="2288571"/>
              <a:chExt cx="1658154" cy="733500"/>
            </a:xfrm>
          </p:grpSpPr>
          <p:grpSp>
            <p:nvGrpSpPr>
              <p:cNvPr id="209" name="Group 208"/>
              <p:cNvGrpSpPr/>
              <p:nvPr/>
            </p:nvGrpSpPr>
            <p:grpSpPr>
              <a:xfrm>
                <a:off x="2383796" y="2288571"/>
                <a:ext cx="1658154" cy="498251"/>
                <a:chOff x="4164971" y="3744773"/>
                <a:chExt cx="1658154" cy="498251"/>
              </a:xfrm>
            </p:grpSpPr>
            <p:grpSp>
              <p:nvGrpSpPr>
                <p:cNvPr id="211" name="Group 210"/>
                <p:cNvGrpSpPr/>
                <p:nvPr/>
              </p:nvGrpSpPr>
              <p:grpSpPr>
                <a:xfrm>
                  <a:off x="4164971" y="3744773"/>
                  <a:ext cx="519912" cy="496801"/>
                  <a:chOff x="3117221" y="3656123"/>
                  <a:chExt cx="519912" cy="496801"/>
                </a:xfrm>
              </p:grpSpPr>
              <p:sp>
                <p:nvSpPr>
                  <p:cNvPr id="224" name="Rectangle 13"/>
                  <p:cNvSpPr>
                    <a:spLocks noChangeArrowheads="1"/>
                  </p:cNvSpPr>
                  <p:nvPr/>
                </p:nvSpPr>
                <p:spPr bwMode="auto">
                  <a:xfrm rot="16200000">
                    <a:off x="3128776" y="3644568"/>
                    <a:ext cx="496801" cy="51991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nvGrpSpPr>
                  <p:cNvPr id="225" name="Group 14"/>
                  <p:cNvGrpSpPr>
                    <a:grpSpLocks/>
                  </p:cNvGrpSpPr>
                  <p:nvPr/>
                </p:nvGrpSpPr>
                <p:grpSpPr bwMode="auto">
                  <a:xfrm rot="16200000">
                    <a:off x="3210518" y="3589285"/>
                    <a:ext cx="331201" cy="502979"/>
                    <a:chOff x="109042200" y="108242100"/>
                    <a:chExt cx="2171700" cy="3200400"/>
                  </a:xfrm>
                </p:grpSpPr>
                <p:pic>
                  <p:nvPicPr>
                    <p:cNvPr id="227" name="Picture 15" descr="floorplanB[1]"/>
                    <p:cNvPicPr>
                      <a:picLocks noChangeAspect="1" noChangeArrowheads="1"/>
                    </p:cNvPicPr>
                    <p:nvPr/>
                  </p:nvPicPr>
                  <p:blipFill>
                    <a:blip r:embed="rId3">
                      <a:extLst>
                        <a:ext uri="{28A0092B-C50C-407E-A947-70E740481C1C}">
                          <a14:useLocalDpi xmlns:a14="http://schemas.microsoft.com/office/drawing/2010/main" val="0"/>
                        </a:ext>
                      </a:extLst>
                    </a:blip>
                    <a:srcRect l="86058" t="66904" r="1646" b="14586"/>
                    <a:stretch>
                      <a:fillRect/>
                    </a:stretch>
                  </p:blipFill>
                  <p:spPr bwMode="auto">
                    <a:xfrm>
                      <a:off x="109042200" y="108242100"/>
                      <a:ext cx="2171700" cy="3200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CCCCCC">
                                <a:alpha val="74998"/>
                              </a:srgbClr>
                            </a:outerShdw>
                          </a:effectLst>
                        </a14:hiddenEffects>
                      </a:ext>
                    </a:extLst>
                  </p:spPr>
                </p:pic>
                <p:sp>
                  <p:nvSpPr>
                    <p:cNvPr id="228" name="Rectangle 16"/>
                    <p:cNvSpPr>
                      <a:spLocks noChangeArrowheads="1"/>
                    </p:cNvSpPr>
                    <p:nvPr/>
                  </p:nvSpPr>
                  <p:spPr bwMode="auto">
                    <a:xfrm>
                      <a:off x="109042200" y="109499400"/>
                      <a:ext cx="2171700" cy="685800"/>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CCCCCC">
                                <a:alpha val="74998"/>
                              </a:srgbClr>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226" name="Rectangle 225"/>
                  <p:cNvSpPr/>
                  <p:nvPr/>
                </p:nvSpPr>
                <p:spPr>
                  <a:xfrm rot="16200000">
                    <a:off x="3371409" y="3756945"/>
                    <a:ext cx="331201" cy="167660"/>
                  </a:xfrm>
                  <a:prstGeom prst="rect">
                    <a:avLst/>
                  </a:prstGeom>
                  <a:solidFill>
                    <a:schemeClr val="tx1">
                      <a:lumMod val="50000"/>
                      <a:lumOff val="50000"/>
                      <a:alpha val="54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12" name="Group 211"/>
                <p:cNvGrpSpPr/>
                <p:nvPr/>
              </p:nvGrpSpPr>
              <p:grpSpPr>
                <a:xfrm>
                  <a:off x="4736471" y="3746222"/>
                  <a:ext cx="519912" cy="496801"/>
                  <a:chOff x="3117221" y="3656123"/>
                  <a:chExt cx="519912" cy="496801"/>
                </a:xfrm>
              </p:grpSpPr>
              <p:sp>
                <p:nvSpPr>
                  <p:cNvPr id="219" name="Rectangle 13"/>
                  <p:cNvSpPr>
                    <a:spLocks noChangeArrowheads="1"/>
                  </p:cNvSpPr>
                  <p:nvPr/>
                </p:nvSpPr>
                <p:spPr bwMode="auto">
                  <a:xfrm rot="16200000">
                    <a:off x="3128776" y="3644568"/>
                    <a:ext cx="496801" cy="51991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nvGrpSpPr>
                  <p:cNvPr id="220" name="Group 14"/>
                  <p:cNvGrpSpPr>
                    <a:grpSpLocks/>
                  </p:cNvGrpSpPr>
                  <p:nvPr/>
                </p:nvGrpSpPr>
                <p:grpSpPr bwMode="auto">
                  <a:xfrm rot="16200000">
                    <a:off x="3210518" y="3589285"/>
                    <a:ext cx="331201" cy="502979"/>
                    <a:chOff x="109042200" y="108242100"/>
                    <a:chExt cx="2171700" cy="3200400"/>
                  </a:xfrm>
                </p:grpSpPr>
                <p:pic>
                  <p:nvPicPr>
                    <p:cNvPr id="222" name="Picture 15" descr="floorplanB[1]"/>
                    <p:cNvPicPr>
                      <a:picLocks noChangeAspect="1" noChangeArrowheads="1"/>
                    </p:cNvPicPr>
                    <p:nvPr/>
                  </p:nvPicPr>
                  <p:blipFill>
                    <a:blip r:embed="rId3">
                      <a:extLst>
                        <a:ext uri="{28A0092B-C50C-407E-A947-70E740481C1C}">
                          <a14:useLocalDpi xmlns:a14="http://schemas.microsoft.com/office/drawing/2010/main" val="0"/>
                        </a:ext>
                      </a:extLst>
                    </a:blip>
                    <a:srcRect l="86058" t="66904" r="1646" b="14586"/>
                    <a:stretch>
                      <a:fillRect/>
                    </a:stretch>
                  </p:blipFill>
                  <p:spPr bwMode="auto">
                    <a:xfrm>
                      <a:off x="109042200" y="108242100"/>
                      <a:ext cx="2171700" cy="3200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CCCCCC">
                                <a:alpha val="74998"/>
                              </a:srgbClr>
                            </a:outerShdw>
                          </a:effectLst>
                        </a14:hiddenEffects>
                      </a:ext>
                    </a:extLst>
                  </p:spPr>
                </p:pic>
                <p:sp>
                  <p:nvSpPr>
                    <p:cNvPr id="223" name="Rectangle 16"/>
                    <p:cNvSpPr>
                      <a:spLocks noChangeArrowheads="1"/>
                    </p:cNvSpPr>
                    <p:nvPr/>
                  </p:nvSpPr>
                  <p:spPr bwMode="auto">
                    <a:xfrm>
                      <a:off x="109042200" y="109499400"/>
                      <a:ext cx="2171700" cy="685800"/>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CCCCCC">
                                <a:alpha val="74998"/>
                              </a:srgbClr>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221" name="Rectangle 220"/>
                  <p:cNvSpPr/>
                  <p:nvPr/>
                </p:nvSpPr>
                <p:spPr>
                  <a:xfrm rot="16200000">
                    <a:off x="3371409" y="3756945"/>
                    <a:ext cx="331201" cy="167660"/>
                  </a:xfrm>
                  <a:prstGeom prst="rect">
                    <a:avLst/>
                  </a:prstGeom>
                  <a:solidFill>
                    <a:schemeClr val="tx1">
                      <a:lumMod val="50000"/>
                      <a:lumOff val="50000"/>
                      <a:alpha val="54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13" name="Group 212"/>
                <p:cNvGrpSpPr/>
                <p:nvPr/>
              </p:nvGrpSpPr>
              <p:grpSpPr>
                <a:xfrm>
                  <a:off x="5303213" y="3746223"/>
                  <a:ext cx="519912" cy="496801"/>
                  <a:chOff x="3117221" y="3656123"/>
                  <a:chExt cx="519912" cy="496801"/>
                </a:xfrm>
              </p:grpSpPr>
              <p:sp>
                <p:nvSpPr>
                  <p:cNvPr id="214" name="Rectangle 13"/>
                  <p:cNvSpPr>
                    <a:spLocks noChangeArrowheads="1"/>
                  </p:cNvSpPr>
                  <p:nvPr/>
                </p:nvSpPr>
                <p:spPr bwMode="auto">
                  <a:xfrm rot="16200000">
                    <a:off x="3128776" y="3644568"/>
                    <a:ext cx="496801" cy="51991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nvGrpSpPr>
                  <p:cNvPr id="215" name="Group 14"/>
                  <p:cNvGrpSpPr>
                    <a:grpSpLocks/>
                  </p:cNvGrpSpPr>
                  <p:nvPr/>
                </p:nvGrpSpPr>
                <p:grpSpPr bwMode="auto">
                  <a:xfrm rot="16200000">
                    <a:off x="3210518" y="3589285"/>
                    <a:ext cx="331201" cy="502979"/>
                    <a:chOff x="109042200" y="108242100"/>
                    <a:chExt cx="2171700" cy="3200400"/>
                  </a:xfrm>
                </p:grpSpPr>
                <p:pic>
                  <p:nvPicPr>
                    <p:cNvPr id="217" name="Picture 15" descr="floorplanB[1]"/>
                    <p:cNvPicPr>
                      <a:picLocks noChangeAspect="1" noChangeArrowheads="1"/>
                    </p:cNvPicPr>
                    <p:nvPr/>
                  </p:nvPicPr>
                  <p:blipFill>
                    <a:blip r:embed="rId3">
                      <a:extLst>
                        <a:ext uri="{28A0092B-C50C-407E-A947-70E740481C1C}">
                          <a14:useLocalDpi xmlns:a14="http://schemas.microsoft.com/office/drawing/2010/main" val="0"/>
                        </a:ext>
                      </a:extLst>
                    </a:blip>
                    <a:srcRect l="86058" t="66904" r="1646" b="14586"/>
                    <a:stretch>
                      <a:fillRect/>
                    </a:stretch>
                  </p:blipFill>
                  <p:spPr bwMode="auto">
                    <a:xfrm>
                      <a:off x="109042200" y="108242100"/>
                      <a:ext cx="2171700" cy="3200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CCCCCC">
                                <a:alpha val="74998"/>
                              </a:srgbClr>
                            </a:outerShdw>
                          </a:effectLst>
                        </a14:hiddenEffects>
                      </a:ext>
                    </a:extLst>
                  </p:spPr>
                </p:pic>
                <p:sp>
                  <p:nvSpPr>
                    <p:cNvPr id="218" name="Rectangle 16"/>
                    <p:cNvSpPr>
                      <a:spLocks noChangeArrowheads="1"/>
                    </p:cNvSpPr>
                    <p:nvPr/>
                  </p:nvSpPr>
                  <p:spPr bwMode="auto">
                    <a:xfrm>
                      <a:off x="109042200" y="109499400"/>
                      <a:ext cx="2171700" cy="685800"/>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CCCCCC">
                                <a:alpha val="74998"/>
                              </a:srgbClr>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216" name="Rectangle 215"/>
                  <p:cNvSpPr/>
                  <p:nvPr/>
                </p:nvSpPr>
                <p:spPr>
                  <a:xfrm rot="16200000">
                    <a:off x="3371409" y="3756945"/>
                    <a:ext cx="331201" cy="167660"/>
                  </a:xfrm>
                  <a:prstGeom prst="rect">
                    <a:avLst/>
                  </a:prstGeom>
                  <a:solidFill>
                    <a:schemeClr val="tx1">
                      <a:lumMod val="50000"/>
                      <a:lumOff val="50000"/>
                      <a:alpha val="54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sp>
            <p:nvSpPr>
              <p:cNvPr id="210" name="TextBox 209"/>
              <p:cNvSpPr txBox="1"/>
              <p:nvPr/>
            </p:nvSpPr>
            <p:spPr>
              <a:xfrm>
                <a:off x="2851082" y="2745072"/>
                <a:ext cx="1028700" cy="276999"/>
              </a:xfrm>
              <a:prstGeom prst="rect">
                <a:avLst/>
              </a:prstGeom>
              <a:noFill/>
            </p:spPr>
            <p:txBody>
              <a:bodyPr wrap="square" rtlCol="0">
                <a:spAutoFit/>
              </a:bodyPr>
              <a:lstStyle/>
              <a:p>
                <a:r>
                  <a:rPr lang="en-US" sz="1200" dirty="0" smtClean="0"/>
                  <a:t>p rooms</a:t>
                </a:r>
                <a:endParaRPr lang="en-US" dirty="0"/>
              </a:p>
            </p:txBody>
          </p:sp>
        </p:grpSp>
        <p:grpSp>
          <p:nvGrpSpPr>
            <p:cNvPr id="128" name="Group 127"/>
            <p:cNvGrpSpPr/>
            <p:nvPr/>
          </p:nvGrpSpPr>
          <p:grpSpPr>
            <a:xfrm>
              <a:off x="4961614" y="3594225"/>
              <a:ext cx="2789035" cy="731699"/>
              <a:chOff x="4319598" y="2290021"/>
              <a:chExt cx="2789035" cy="731699"/>
            </a:xfrm>
          </p:grpSpPr>
          <p:grpSp>
            <p:nvGrpSpPr>
              <p:cNvPr id="176" name="Group 175"/>
              <p:cNvGrpSpPr/>
              <p:nvPr/>
            </p:nvGrpSpPr>
            <p:grpSpPr>
              <a:xfrm>
                <a:off x="4319598" y="2290021"/>
                <a:ext cx="2789035" cy="498251"/>
                <a:chOff x="4173388" y="3157146"/>
                <a:chExt cx="2789035" cy="498251"/>
              </a:xfrm>
            </p:grpSpPr>
            <p:grpSp>
              <p:nvGrpSpPr>
                <p:cNvPr id="178" name="Group 177"/>
                <p:cNvGrpSpPr/>
                <p:nvPr/>
              </p:nvGrpSpPr>
              <p:grpSpPr>
                <a:xfrm>
                  <a:off x="5873634" y="3157146"/>
                  <a:ext cx="519912" cy="496801"/>
                  <a:chOff x="3117221" y="3656123"/>
                  <a:chExt cx="519912" cy="496801"/>
                </a:xfrm>
              </p:grpSpPr>
              <p:sp>
                <p:nvSpPr>
                  <p:cNvPr id="204" name="Rectangle 13"/>
                  <p:cNvSpPr>
                    <a:spLocks noChangeArrowheads="1"/>
                  </p:cNvSpPr>
                  <p:nvPr/>
                </p:nvSpPr>
                <p:spPr bwMode="auto">
                  <a:xfrm rot="16200000">
                    <a:off x="3128776" y="3644568"/>
                    <a:ext cx="496801" cy="51991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nvGrpSpPr>
                  <p:cNvPr id="205" name="Group 14"/>
                  <p:cNvGrpSpPr>
                    <a:grpSpLocks/>
                  </p:cNvGrpSpPr>
                  <p:nvPr/>
                </p:nvGrpSpPr>
                <p:grpSpPr bwMode="auto">
                  <a:xfrm rot="16200000">
                    <a:off x="3210518" y="3589285"/>
                    <a:ext cx="331201" cy="502979"/>
                    <a:chOff x="109042200" y="108242100"/>
                    <a:chExt cx="2171700" cy="3200400"/>
                  </a:xfrm>
                </p:grpSpPr>
                <p:pic>
                  <p:nvPicPr>
                    <p:cNvPr id="207" name="Picture 15" descr="floorplanB[1]"/>
                    <p:cNvPicPr>
                      <a:picLocks noChangeAspect="1" noChangeArrowheads="1"/>
                    </p:cNvPicPr>
                    <p:nvPr/>
                  </p:nvPicPr>
                  <p:blipFill>
                    <a:blip r:embed="rId3">
                      <a:extLst>
                        <a:ext uri="{28A0092B-C50C-407E-A947-70E740481C1C}">
                          <a14:useLocalDpi xmlns:a14="http://schemas.microsoft.com/office/drawing/2010/main" val="0"/>
                        </a:ext>
                      </a:extLst>
                    </a:blip>
                    <a:srcRect l="86058" t="66904" r="1646" b="14586"/>
                    <a:stretch>
                      <a:fillRect/>
                    </a:stretch>
                  </p:blipFill>
                  <p:spPr bwMode="auto">
                    <a:xfrm>
                      <a:off x="109042200" y="108242100"/>
                      <a:ext cx="2171700" cy="3200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CCCCCC">
                                <a:alpha val="74998"/>
                              </a:srgbClr>
                            </a:outerShdw>
                          </a:effectLst>
                        </a14:hiddenEffects>
                      </a:ext>
                    </a:extLst>
                  </p:spPr>
                </p:pic>
                <p:sp>
                  <p:nvSpPr>
                    <p:cNvPr id="208" name="Rectangle 16"/>
                    <p:cNvSpPr>
                      <a:spLocks noChangeArrowheads="1"/>
                    </p:cNvSpPr>
                    <p:nvPr/>
                  </p:nvSpPr>
                  <p:spPr bwMode="auto">
                    <a:xfrm>
                      <a:off x="109042200" y="109499400"/>
                      <a:ext cx="2171700" cy="685800"/>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CCCCCC">
                                <a:alpha val="74998"/>
                              </a:srgbClr>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206" name="Rectangle 205"/>
                  <p:cNvSpPr/>
                  <p:nvPr/>
                </p:nvSpPr>
                <p:spPr>
                  <a:xfrm rot="16200000">
                    <a:off x="3371409" y="3756945"/>
                    <a:ext cx="331201" cy="167660"/>
                  </a:xfrm>
                  <a:prstGeom prst="rect">
                    <a:avLst/>
                  </a:prstGeom>
                  <a:solidFill>
                    <a:schemeClr val="tx1">
                      <a:lumMod val="50000"/>
                      <a:lumOff val="50000"/>
                      <a:alpha val="54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79" name="Group 178"/>
                <p:cNvGrpSpPr/>
                <p:nvPr/>
              </p:nvGrpSpPr>
              <p:grpSpPr>
                <a:xfrm>
                  <a:off x="6442511" y="3157146"/>
                  <a:ext cx="519912" cy="496801"/>
                  <a:chOff x="3117221" y="3656123"/>
                  <a:chExt cx="519912" cy="496801"/>
                </a:xfrm>
              </p:grpSpPr>
              <p:sp>
                <p:nvSpPr>
                  <p:cNvPr id="199" name="Rectangle 13"/>
                  <p:cNvSpPr>
                    <a:spLocks noChangeArrowheads="1"/>
                  </p:cNvSpPr>
                  <p:nvPr/>
                </p:nvSpPr>
                <p:spPr bwMode="auto">
                  <a:xfrm rot="16200000">
                    <a:off x="3128776" y="3644568"/>
                    <a:ext cx="496801" cy="51991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nvGrpSpPr>
                  <p:cNvPr id="200" name="Group 14"/>
                  <p:cNvGrpSpPr>
                    <a:grpSpLocks/>
                  </p:cNvGrpSpPr>
                  <p:nvPr/>
                </p:nvGrpSpPr>
                <p:grpSpPr bwMode="auto">
                  <a:xfrm rot="16200000">
                    <a:off x="3210518" y="3589285"/>
                    <a:ext cx="331201" cy="502979"/>
                    <a:chOff x="109042200" y="108242100"/>
                    <a:chExt cx="2171700" cy="3200400"/>
                  </a:xfrm>
                </p:grpSpPr>
                <p:pic>
                  <p:nvPicPr>
                    <p:cNvPr id="202" name="Picture 15" descr="floorplanB[1]"/>
                    <p:cNvPicPr>
                      <a:picLocks noChangeAspect="1" noChangeArrowheads="1"/>
                    </p:cNvPicPr>
                    <p:nvPr/>
                  </p:nvPicPr>
                  <p:blipFill>
                    <a:blip r:embed="rId3">
                      <a:extLst>
                        <a:ext uri="{28A0092B-C50C-407E-A947-70E740481C1C}">
                          <a14:useLocalDpi xmlns:a14="http://schemas.microsoft.com/office/drawing/2010/main" val="0"/>
                        </a:ext>
                      </a:extLst>
                    </a:blip>
                    <a:srcRect l="86058" t="66904" r="1646" b="14586"/>
                    <a:stretch>
                      <a:fillRect/>
                    </a:stretch>
                  </p:blipFill>
                  <p:spPr bwMode="auto">
                    <a:xfrm>
                      <a:off x="109042200" y="108242100"/>
                      <a:ext cx="2171700" cy="3200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CCCCCC">
                                <a:alpha val="74998"/>
                              </a:srgbClr>
                            </a:outerShdw>
                          </a:effectLst>
                        </a14:hiddenEffects>
                      </a:ext>
                    </a:extLst>
                  </p:spPr>
                </p:pic>
                <p:sp>
                  <p:nvSpPr>
                    <p:cNvPr id="203" name="Rectangle 16"/>
                    <p:cNvSpPr>
                      <a:spLocks noChangeArrowheads="1"/>
                    </p:cNvSpPr>
                    <p:nvPr/>
                  </p:nvSpPr>
                  <p:spPr bwMode="auto">
                    <a:xfrm>
                      <a:off x="109042200" y="109499400"/>
                      <a:ext cx="2171700" cy="685800"/>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CCCCCC">
                                <a:alpha val="74998"/>
                              </a:srgbClr>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201" name="Rectangle 200"/>
                  <p:cNvSpPr/>
                  <p:nvPr/>
                </p:nvSpPr>
                <p:spPr>
                  <a:xfrm rot="16200000">
                    <a:off x="3371409" y="3756945"/>
                    <a:ext cx="331201" cy="167660"/>
                  </a:xfrm>
                  <a:prstGeom prst="rect">
                    <a:avLst/>
                  </a:prstGeom>
                  <a:solidFill>
                    <a:schemeClr val="tx1">
                      <a:lumMod val="50000"/>
                      <a:lumOff val="50000"/>
                      <a:alpha val="54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80" name="Group 179"/>
                <p:cNvGrpSpPr/>
                <p:nvPr/>
              </p:nvGrpSpPr>
              <p:grpSpPr>
                <a:xfrm>
                  <a:off x="4173388" y="3157146"/>
                  <a:ext cx="1658154" cy="498251"/>
                  <a:chOff x="4164971" y="3744773"/>
                  <a:chExt cx="1658154" cy="498251"/>
                </a:xfrm>
              </p:grpSpPr>
              <p:grpSp>
                <p:nvGrpSpPr>
                  <p:cNvPr id="181" name="Group 180"/>
                  <p:cNvGrpSpPr/>
                  <p:nvPr/>
                </p:nvGrpSpPr>
                <p:grpSpPr>
                  <a:xfrm>
                    <a:off x="4164971" y="3744773"/>
                    <a:ext cx="519912" cy="496801"/>
                    <a:chOff x="3117221" y="3656123"/>
                    <a:chExt cx="519912" cy="496801"/>
                  </a:xfrm>
                </p:grpSpPr>
                <p:sp>
                  <p:nvSpPr>
                    <p:cNvPr id="194" name="Rectangle 13"/>
                    <p:cNvSpPr>
                      <a:spLocks noChangeArrowheads="1"/>
                    </p:cNvSpPr>
                    <p:nvPr/>
                  </p:nvSpPr>
                  <p:spPr bwMode="auto">
                    <a:xfrm rot="16200000">
                      <a:off x="3128776" y="3644568"/>
                      <a:ext cx="496801" cy="51991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nvGrpSpPr>
                    <p:cNvPr id="195" name="Group 14"/>
                    <p:cNvGrpSpPr>
                      <a:grpSpLocks/>
                    </p:cNvGrpSpPr>
                    <p:nvPr/>
                  </p:nvGrpSpPr>
                  <p:grpSpPr bwMode="auto">
                    <a:xfrm rot="16200000">
                      <a:off x="3210518" y="3589285"/>
                      <a:ext cx="331201" cy="502979"/>
                      <a:chOff x="109042200" y="108242100"/>
                      <a:chExt cx="2171700" cy="3200400"/>
                    </a:xfrm>
                  </p:grpSpPr>
                  <p:pic>
                    <p:nvPicPr>
                      <p:cNvPr id="197" name="Picture 15" descr="floorplanB[1]"/>
                      <p:cNvPicPr>
                        <a:picLocks noChangeAspect="1" noChangeArrowheads="1"/>
                      </p:cNvPicPr>
                      <p:nvPr/>
                    </p:nvPicPr>
                    <p:blipFill>
                      <a:blip r:embed="rId3">
                        <a:extLst>
                          <a:ext uri="{28A0092B-C50C-407E-A947-70E740481C1C}">
                            <a14:useLocalDpi xmlns:a14="http://schemas.microsoft.com/office/drawing/2010/main" val="0"/>
                          </a:ext>
                        </a:extLst>
                      </a:blip>
                      <a:srcRect l="86058" t="66904" r="1646" b="14586"/>
                      <a:stretch>
                        <a:fillRect/>
                      </a:stretch>
                    </p:blipFill>
                    <p:spPr bwMode="auto">
                      <a:xfrm>
                        <a:off x="109042200" y="108242100"/>
                        <a:ext cx="2171700" cy="3200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CCCCCC">
                                  <a:alpha val="74998"/>
                                </a:srgbClr>
                              </a:outerShdw>
                            </a:effectLst>
                          </a14:hiddenEffects>
                        </a:ext>
                      </a:extLst>
                    </p:spPr>
                  </p:pic>
                  <p:sp>
                    <p:nvSpPr>
                      <p:cNvPr id="198" name="Rectangle 16"/>
                      <p:cNvSpPr>
                        <a:spLocks noChangeArrowheads="1"/>
                      </p:cNvSpPr>
                      <p:nvPr/>
                    </p:nvSpPr>
                    <p:spPr bwMode="auto">
                      <a:xfrm>
                        <a:off x="109042200" y="109499400"/>
                        <a:ext cx="2171700" cy="685800"/>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CCCCCC">
                                  <a:alpha val="74998"/>
                                </a:srgbClr>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196" name="Rectangle 195"/>
                    <p:cNvSpPr/>
                    <p:nvPr/>
                  </p:nvSpPr>
                  <p:spPr>
                    <a:xfrm rot="16200000">
                      <a:off x="3371409" y="3756945"/>
                      <a:ext cx="331201" cy="167660"/>
                    </a:xfrm>
                    <a:prstGeom prst="rect">
                      <a:avLst/>
                    </a:prstGeom>
                    <a:solidFill>
                      <a:schemeClr val="tx1">
                        <a:lumMod val="50000"/>
                        <a:lumOff val="50000"/>
                        <a:alpha val="54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82" name="Group 181"/>
                  <p:cNvGrpSpPr/>
                  <p:nvPr/>
                </p:nvGrpSpPr>
                <p:grpSpPr>
                  <a:xfrm>
                    <a:off x="4736471" y="3746222"/>
                    <a:ext cx="519912" cy="496801"/>
                    <a:chOff x="3117221" y="3656123"/>
                    <a:chExt cx="519912" cy="496801"/>
                  </a:xfrm>
                </p:grpSpPr>
                <p:sp>
                  <p:nvSpPr>
                    <p:cNvPr id="189" name="Rectangle 13"/>
                    <p:cNvSpPr>
                      <a:spLocks noChangeArrowheads="1"/>
                    </p:cNvSpPr>
                    <p:nvPr/>
                  </p:nvSpPr>
                  <p:spPr bwMode="auto">
                    <a:xfrm rot="16200000">
                      <a:off x="3128776" y="3644568"/>
                      <a:ext cx="496801" cy="51991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nvGrpSpPr>
                    <p:cNvPr id="190" name="Group 14"/>
                    <p:cNvGrpSpPr>
                      <a:grpSpLocks/>
                    </p:cNvGrpSpPr>
                    <p:nvPr/>
                  </p:nvGrpSpPr>
                  <p:grpSpPr bwMode="auto">
                    <a:xfrm rot="16200000">
                      <a:off x="3210518" y="3589285"/>
                      <a:ext cx="331201" cy="502979"/>
                      <a:chOff x="109042200" y="108242100"/>
                      <a:chExt cx="2171700" cy="3200400"/>
                    </a:xfrm>
                  </p:grpSpPr>
                  <p:pic>
                    <p:nvPicPr>
                      <p:cNvPr id="192" name="Picture 15" descr="floorplanB[1]"/>
                      <p:cNvPicPr>
                        <a:picLocks noChangeAspect="1" noChangeArrowheads="1"/>
                      </p:cNvPicPr>
                      <p:nvPr/>
                    </p:nvPicPr>
                    <p:blipFill>
                      <a:blip r:embed="rId3">
                        <a:extLst>
                          <a:ext uri="{28A0092B-C50C-407E-A947-70E740481C1C}">
                            <a14:useLocalDpi xmlns:a14="http://schemas.microsoft.com/office/drawing/2010/main" val="0"/>
                          </a:ext>
                        </a:extLst>
                      </a:blip>
                      <a:srcRect l="86058" t="66904" r="1646" b="14586"/>
                      <a:stretch>
                        <a:fillRect/>
                      </a:stretch>
                    </p:blipFill>
                    <p:spPr bwMode="auto">
                      <a:xfrm>
                        <a:off x="109042200" y="108242100"/>
                        <a:ext cx="2171700" cy="3200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CCCCCC">
                                  <a:alpha val="74998"/>
                                </a:srgbClr>
                              </a:outerShdw>
                            </a:effectLst>
                          </a14:hiddenEffects>
                        </a:ext>
                      </a:extLst>
                    </p:spPr>
                  </p:pic>
                  <p:sp>
                    <p:nvSpPr>
                      <p:cNvPr id="193" name="Rectangle 16"/>
                      <p:cNvSpPr>
                        <a:spLocks noChangeArrowheads="1"/>
                      </p:cNvSpPr>
                      <p:nvPr/>
                    </p:nvSpPr>
                    <p:spPr bwMode="auto">
                      <a:xfrm>
                        <a:off x="109042200" y="109499400"/>
                        <a:ext cx="2171700" cy="685800"/>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CCCCCC">
                                  <a:alpha val="74998"/>
                                </a:srgbClr>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191" name="Rectangle 190"/>
                    <p:cNvSpPr/>
                    <p:nvPr/>
                  </p:nvSpPr>
                  <p:spPr>
                    <a:xfrm rot="16200000">
                      <a:off x="3371409" y="3756945"/>
                      <a:ext cx="331201" cy="167660"/>
                    </a:xfrm>
                    <a:prstGeom prst="rect">
                      <a:avLst/>
                    </a:prstGeom>
                    <a:solidFill>
                      <a:schemeClr val="tx1">
                        <a:lumMod val="50000"/>
                        <a:lumOff val="50000"/>
                        <a:alpha val="54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83" name="Group 182"/>
                  <p:cNvGrpSpPr/>
                  <p:nvPr/>
                </p:nvGrpSpPr>
                <p:grpSpPr>
                  <a:xfrm>
                    <a:off x="5303213" y="3746223"/>
                    <a:ext cx="519912" cy="496801"/>
                    <a:chOff x="3117221" y="3656123"/>
                    <a:chExt cx="519912" cy="496801"/>
                  </a:xfrm>
                </p:grpSpPr>
                <p:sp>
                  <p:nvSpPr>
                    <p:cNvPr id="184" name="Rectangle 13"/>
                    <p:cNvSpPr>
                      <a:spLocks noChangeArrowheads="1"/>
                    </p:cNvSpPr>
                    <p:nvPr/>
                  </p:nvSpPr>
                  <p:spPr bwMode="auto">
                    <a:xfrm rot="16200000">
                      <a:off x="3128776" y="3644568"/>
                      <a:ext cx="496801" cy="51991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nvGrpSpPr>
                    <p:cNvPr id="185" name="Group 14"/>
                    <p:cNvGrpSpPr>
                      <a:grpSpLocks/>
                    </p:cNvGrpSpPr>
                    <p:nvPr/>
                  </p:nvGrpSpPr>
                  <p:grpSpPr bwMode="auto">
                    <a:xfrm rot="16200000">
                      <a:off x="3210518" y="3589285"/>
                      <a:ext cx="331201" cy="502979"/>
                      <a:chOff x="109042200" y="108242100"/>
                      <a:chExt cx="2171700" cy="3200400"/>
                    </a:xfrm>
                  </p:grpSpPr>
                  <p:pic>
                    <p:nvPicPr>
                      <p:cNvPr id="187" name="Picture 15" descr="floorplanB[1]"/>
                      <p:cNvPicPr>
                        <a:picLocks noChangeAspect="1" noChangeArrowheads="1"/>
                      </p:cNvPicPr>
                      <p:nvPr/>
                    </p:nvPicPr>
                    <p:blipFill>
                      <a:blip r:embed="rId3">
                        <a:extLst>
                          <a:ext uri="{28A0092B-C50C-407E-A947-70E740481C1C}">
                            <a14:useLocalDpi xmlns:a14="http://schemas.microsoft.com/office/drawing/2010/main" val="0"/>
                          </a:ext>
                        </a:extLst>
                      </a:blip>
                      <a:srcRect l="86058" t="66904" r="1646" b="14586"/>
                      <a:stretch>
                        <a:fillRect/>
                      </a:stretch>
                    </p:blipFill>
                    <p:spPr bwMode="auto">
                      <a:xfrm>
                        <a:off x="109042200" y="108242100"/>
                        <a:ext cx="2171700" cy="3200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CCCCCC">
                                  <a:alpha val="74998"/>
                                </a:srgbClr>
                              </a:outerShdw>
                            </a:effectLst>
                          </a14:hiddenEffects>
                        </a:ext>
                      </a:extLst>
                    </p:spPr>
                  </p:pic>
                  <p:sp>
                    <p:nvSpPr>
                      <p:cNvPr id="188" name="Rectangle 16"/>
                      <p:cNvSpPr>
                        <a:spLocks noChangeArrowheads="1"/>
                      </p:cNvSpPr>
                      <p:nvPr/>
                    </p:nvSpPr>
                    <p:spPr bwMode="auto">
                      <a:xfrm>
                        <a:off x="109042200" y="109499400"/>
                        <a:ext cx="2171700" cy="685800"/>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CCCCCC">
                                  <a:alpha val="74998"/>
                                </a:srgbClr>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186" name="Rectangle 185"/>
                    <p:cNvSpPr/>
                    <p:nvPr/>
                  </p:nvSpPr>
                  <p:spPr>
                    <a:xfrm rot="16200000">
                      <a:off x="3371409" y="3756945"/>
                      <a:ext cx="331201" cy="167660"/>
                    </a:xfrm>
                    <a:prstGeom prst="rect">
                      <a:avLst/>
                    </a:prstGeom>
                    <a:solidFill>
                      <a:schemeClr val="tx1">
                        <a:lumMod val="50000"/>
                        <a:lumOff val="50000"/>
                        <a:alpha val="54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grpSp>
          <p:sp>
            <p:nvSpPr>
              <p:cNvPr id="177" name="TextBox 176"/>
              <p:cNvSpPr txBox="1"/>
              <p:nvPr/>
            </p:nvSpPr>
            <p:spPr>
              <a:xfrm>
                <a:off x="5353064" y="2744721"/>
                <a:ext cx="1028700" cy="276999"/>
              </a:xfrm>
              <a:prstGeom prst="rect">
                <a:avLst/>
              </a:prstGeom>
              <a:noFill/>
            </p:spPr>
            <p:txBody>
              <a:bodyPr wrap="square" rtlCol="0">
                <a:spAutoFit/>
              </a:bodyPr>
              <a:lstStyle/>
              <a:p>
                <a:r>
                  <a:rPr lang="en-US" sz="1200" dirty="0" smtClean="0"/>
                  <a:t>d rooms</a:t>
                </a:r>
                <a:endParaRPr lang="en-US" dirty="0"/>
              </a:p>
            </p:txBody>
          </p:sp>
        </p:grpSp>
      </p:grpSp>
      <p:grpSp>
        <p:nvGrpSpPr>
          <p:cNvPr id="309" name="Group 308"/>
          <p:cNvGrpSpPr/>
          <p:nvPr/>
        </p:nvGrpSpPr>
        <p:grpSpPr>
          <a:xfrm>
            <a:off x="2283375" y="4256716"/>
            <a:ext cx="2537128" cy="749151"/>
            <a:chOff x="2222349" y="4478675"/>
            <a:chExt cx="2537128" cy="749151"/>
          </a:xfrm>
        </p:grpSpPr>
        <p:grpSp>
          <p:nvGrpSpPr>
            <p:cNvPr id="238" name="Group 237"/>
            <p:cNvGrpSpPr/>
            <p:nvPr/>
          </p:nvGrpSpPr>
          <p:grpSpPr>
            <a:xfrm>
              <a:off x="2222349" y="4478675"/>
              <a:ext cx="1028700" cy="729838"/>
              <a:chOff x="1504822" y="2288160"/>
              <a:chExt cx="1028700" cy="729838"/>
            </a:xfrm>
          </p:grpSpPr>
          <p:grpSp>
            <p:nvGrpSpPr>
              <p:cNvPr id="294" name="Group 293"/>
              <p:cNvGrpSpPr/>
              <p:nvPr/>
            </p:nvGrpSpPr>
            <p:grpSpPr>
              <a:xfrm>
                <a:off x="1580334" y="2288160"/>
                <a:ext cx="519912" cy="496801"/>
                <a:chOff x="3117221" y="3656123"/>
                <a:chExt cx="519912" cy="496801"/>
              </a:xfrm>
            </p:grpSpPr>
            <p:sp>
              <p:nvSpPr>
                <p:cNvPr id="296" name="Rectangle 13"/>
                <p:cNvSpPr>
                  <a:spLocks noChangeArrowheads="1"/>
                </p:cNvSpPr>
                <p:nvPr/>
              </p:nvSpPr>
              <p:spPr bwMode="auto">
                <a:xfrm rot="16200000">
                  <a:off x="3128776" y="3644568"/>
                  <a:ext cx="496801" cy="51991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nvGrpSpPr>
                <p:cNvPr id="297" name="Group 14"/>
                <p:cNvGrpSpPr>
                  <a:grpSpLocks/>
                </p:cNvGrpSpPr>
                <p:nvPr/>
              </p:nvGrpSpPr>
              <p:grpSpPr bwMode="auto">
                <a:xfrm rot="16200000">
                  <a:off x="3210518" y="3589285"/>
                  <a:ext cx="331201" cy="502979"/>
                  <a:chOff x="109042200" y="108242100"/>
                  <a:chExt cx="2171700" cy="3200400"/>
                </a:xfrm>
              </p:grpSpPr>
              <p:pic>
                <p:nvPicPr>
                  <p:cNvPr id="299" name="Picture 15" descr="floorplanB[1]"/>
                  <p:cNvPicPr>
                    <a:picLocks noChangeAspect="1" noChangeArrowheads="1"/>
                  </p:cNvPicPr>
                  <p:nvPr/>
                </p:nvPicPr>
                <p:blipFill>
                  <a:blip r:embed="rId3">
                    <a:extLst>
                      <a:ext uri="{28A0092B-C50C-407E-A947-70E740481C1C}">
                        <a14:useLocalDpi xmlns:a14="http://schemas.microsoft.com/office/drawing/2010/main" val="0"/>
                      </a:ext>
                    </a:extLst>
                  </a:blip>
                  <a:srcRect l="86058" t="66904" r="1646" b="14586"/>
                  <a:stretch>
                    <a:fillRect/>
                  </a:stretch>
                </p:blipFill>
                <p:spPr bwMode="auto">
                  <a:xfrm>
                    <a:off x="109042200" y="108242100"/>
                    <a:ext cx="2171700" cy="3200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CCCCCC">
                              <a:alpha val="74998"/>
                            </a:srgbClr>
                          </a:outerShdw>
                        </a:effectLst>
                      </a14:hiddenEffects>
                    </a:ext>
                  </a:extLst>
                </p:spPr>
              </p:pic>
              <p:sp>
                <p:nvSpPr>
                  <p:cNvPr id="300" name="Rectangle 16"/>
                  <p:cNvSpPr>
                    <a:spLocks noChangeArrowheads="1"/>
                  </p:cNvSpPr>
                  <p:nvPr/>
                </p:nvSpPr>
                <p:spPr bwMode="auto">
                  <a:xfrm>
                    <a:off x="109042200" y="109499400"/>
                    <a:ext cx="2171700" cy="685800"/>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CCCCCC">
                              <a:alpha val="74998"/>
                            </a:srgbClr>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298" name="Rectangle 297"/>
                <p:cNvSpPr/>
                <p:nvPr/>
              </p:nvSpPr>
              <p:spPr>
                <a:xfrm rot="16200000">
                  <a:off x="3371409" y="3756945"/>
                  <a:ext cx="331201" cy="167660"/>
                </a:xfrm>
                <a:prstGeom prst="rect">
                  <a:avLst/>
                </a:prstGeom>
                <a:solidFill>
                  <a:schemeClr val="tx1">
                    <a:lumMod val="50000"/>
                    <a:lumOff val="50000"/>
                    <a:alpha val="54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95" name="TextBox 294"/>
              <p:cNvSpPr txBox="1"/>
              <p:nvPr/>
            </p:nvSpPr>
            <p:spPr>
              <a:xfrm>
                <a:off x="1504822" y="2740999"/>
                <a:ext cx="1028700" cy="276999"/>
              </a:xfrm>
              <a:prstGeom prst="rect">
                <a:avLst/>
              </a:prstGeom>
              <a:noFill/>
            </p:spPr>
            <p:txBody>
              <a:bodyPr wrap="square" rtlCol="0">
                <a:spAutoFit/>
              </a:bodyPr>
              <a:lstStyle/>
              <a:p>
                <a:r>
                  <a:rPr lang="en-US" sz="1200" dirty="0"/>
                  <a:t>s </a:t>
                </a:r>
                <a:r>
                  <a:rPr lang="en-US" sz="1200" dirty="0" smtClean="0"/>
                  <a:t>room</a:t>
                </a:r>
                <a:endParaRPr lang="en-US" dirty="0"/>
              </a:p>
            </p:txBody>
          </p:sp>
        </p:grpSp>
        <p:grpSp>
          <p:nvGrpSpPr>
            <p:cNvPr id="239" name="Group 238"/>
            <p:cNvGrpSpPr/>
            <p:nvPr/>
          </p:nvGrpSpPr>
          <p:grpSpPr>
            <a:xfrm>
              <a:off x="3101323" y="4494326"/>
              <a:ext cx="1658154" cy="733500"/>
              <a:chOff x="2383796" y="2288571"/>
              <a:chExt cx="1658154" cy="733500"/>
            </a:xfrm>
          </p:grpSpPr>
          <p:grpSp>
            <p:nvGrpSpPr>
              <p:cNvPr id="274" name="Group 273"/>
              <p:cNvGrpSpPr/>
              <p:nvPr/>
            </p:nvGrpSpPr>
            <p:grpSpPr>
              <a:xfrm>
                <a:off x="2383796" y="2288571"/>
                <a:ext cx="1658154" cy="498251"/>
                <a:chOff x="4164971" y="3744773"/>
                <a:chExt cx="1658154" cy="498251"/>
              </a:xfrm>
            </p:grpSpPr>
            <p:grpSp>
              <p:nvGrpSpPr>
                <p:cNvPr id="276" name="Group 275"/>
                <p:cNvGrpSpPr/>
                <p:nvPr/>
              </p:nvGrpSpPr>
              <p:grpSpPr>
                <a:xfrm>
                  <a:off x="4164971" y="3744773"/>
                  <a:ext cx="519912" cy="496801"/>
                  <a:chOff x="3117221" y="3656123"/>
                  <a:chExt cx="519912" cy="496801"/>
                </a:xfrm>
              </p:grpSpPr>
              <p:sp>
                <p:nvSpPr>
                  <p:cNvPr id="289" name="Rectangle 13"/>
                  <p:cNvSpPr>
                    <a:spLocks noChangeArrowheads="1"/>
                  </p:cNvSpPr>
                  <p:nvPr/>
                </p:nvSpPr>
                <p:spPr bwMode="auto">
                  <a:xfrm rot="16200000">
                    <a:off x="3128776" y="3644568"/>
                    <a:ext cx="496801" cy="51991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nvGrpSpPr>
                  <p:cNvPr id="290" name="Group 14"/>
                  <p:cNvGrpSpPr>
                    <a:grpSpLocks/>
                  </p:cNvGrpSpPr>
                  <p:nvPr/>
                </p:nvGrpSpPr>
                <p:grpSpPr bwMode="auto">
                  <a:xfrm rot="16200000">
                    <a:off x="3210518" y="3589285"/>
                    <a:ext cx="331201" cy="502979"/>
                    <a:chOff x="109042200" y="108242100"/>
                    <a:chExt cx="2171700" cy="3200400"/>
                  </a:xfrm>
                </p:grpSpPr>
                <p:pic>
                  <p:nvPicPr>
                    <p:cNvPr id="292" name="Picture 15" descr="floorplanB[1]"/>
                    <p:cNvPicPr>
                      <a:picLocks noChangeAspect="1" noChangeArrowheads="1"/>
                    </p:cNvPicPr>
                    <p:nvPr/>
                  </p:nvPicPr>
                  <p:blipFill>
                    <a:blip r:embed="rId3">
                      <a:extLst>
                        <a:ext uri="{28A0092B-C50C-407E-A947-70E740481C1C}">
                          <a14:useLocalDpi xmlns:a14="http://schemas.microsoft.com/office/drawing/2010/main" val="0"/>
                        </a:ext>
                      </a:extLst>
                    </a:blip>
                    <a:srcRect l="86058" t="66904" r="1646" b="14586"/>
                    <a:stretch>
                      <a:fillRect/>
                    </a:stretch>
                  </p:blipFill>
                  <p:spPr bwMode="auto">
                    <a:xfrm>
                      <a:off x="109042200" y="108242100"/>
                      <a:ext cx="2171700" cy="3200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CCCCCC">
                                <a:alpha val="74998"/>
                              </a:srgbClr>
                            </a:outerShdw>
                          </a:effectLst>
                        </a14:hiddenEffects>
                      </a:ext>
                    </a:extLst>
                  </p:spPr>
                </p:pic>
                <p:sp>
                  <p:nvSpPr>
                    <p:cNvPr id="293" name="Rectangle 16"/>
                    <p:cNvSpPr>
                      <a:spLocks noChangeArrowheads="1"/>
                    </p:cNvSpPr>
                    <p:nvPr/>
                  </p:nvSpPr>
                  <p:spPr bwMode="auto">
                    <a:xfrm>
                      <a:off x="109042200" y="109499400"/>
                      <a:ext cx="2171700" cy="685800"/>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CCCCCC">
                                <a:alpha val="74998"/>
                              </a:srgbClr>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291" name="Rectangle 290"/>
                  <p:cNvSpPr/>
                  <p:nvPr/>
                </p:nvSpPr>
                <p:spPr>
                  <a:xfrm rot="16200000">
                    <a:off x="3371409" y="3756945"/>
                    <a:ext cx="331201" cy="167660"/>
                  </a:xfrm>
                  <a:prstGeom prst="rect">
                    <a:avLst/>
                  </a:prstGeom>
                  <a:solidFill>
                    <a:schemeClr val="tx1">
                      <a:lumMod val="50000"/>
                      <a:lumOff val="50000"/>
                      <a:alpha val="54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77" name="Group 276"/>
                <p:cNvGrpSpPr/>
                <p:nvPr/>
              </p:nvGrpSpPr>
              <p:grpSpPr>
                <a:xfrm>
                  <a:off x="4736471" y="3746222"/>
                  <a:ext cx="519912" cy="496801"/>
                  <a:chOff x="3117221" y="3656123"/>
                  <a:chExt cx="519912" cy="496801"/>
                </a:xfrm>
              </p:grpSpPr>
              <p:sp>
                <p:nvSpPr>
                  <p:cNvPr id="284" name="Rectangle 13"/>
                  <p:cNvSpPr>
                    <a:spLocks noChangeArrowheads="1"/>
                  </p:cNvSpPr>
                  <p:nvPr/>
                </p:nvSpPr>
                <p:spPr bwMode="auto">
                  <a:xfrm rot="16200000">
                    <a:off x="3128776" y="3644568"/>
                    <a:ext cx="496801" cy="51991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nvGrpSpPr>
                  <p:cNvPr id="285" name="Group 14"/>
                  <p:cNvGrpSpPr>
                    <a:grpSpLocks/>
                  </p:cNvGrpSpPr>
                  <p:nvPr/>
                </p:nvGrpSpPr>
                <p:grpSpPr bwMode="auto">
                  <a:xfrm rot="16200000">
                    <a:off x="3210518" y="3589285"/>
                    <a:ext cx="331201" cy="502979"/>
                    <a:chOff x="109042200" y="108242100"/>
                    <a:chExt cx="2171700" cy="3200400"/>
                  </a:xfrm>
                </p:grpSpPr>
                <p:pic>
                  <p:nvPicPr>
                    <p:cNvPr id="287" name="Picture 15" descr="floorplanB[1]"/>
                    <p:cNvPicPr>
                      <a:picLocks noChangeAspect="1" noChangeArrowheads="1"/>
                    </p:cNvPicPr>
                    <p:nvPr/>
                  </p:nvPicPr>
                  <p:blipFill>
                    <a:blip r:embed="rId3">
                      <a:extLst>
                        <a:ext uri="{28A0092B-C50C-407E-A947-70E740481C1C}">
                          <a14:useLocalDpi xmlns:a14="http://schemas.microsoft.com/office/drawing/2010/main" val="0"/>
                        </a:ext>
                      </a:extLst>
                    </a:blip>
                    <a:srcRect l="86058" t="66904" r="1646" b="14586"/>
                    <a:stretch>
                      <a:fillRect/>
                    </a:stretch>
                  </p:blipFill>
                  <p:spPr bwMode="auto">
                    <a:xfrm>
                      <a:off x="109042200" y="108242100"/>
                      <a:ext cx="2171700" cy="3200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CCCCCC">
                                <a:alpha val="74998"/>
                              </a:srgbClr>
                            </a:outerShdw>
                          </a:effectLst>
                        </a14:hiddenEffects>
                      </a:ext>
                    </a:extLst>
                  </p:spPr>
                </p:pic>
                <p:sp>
                  <p:nvSpPr>
                    <p:cNvPr id="288" name="Rectangle 16"/>
                    <p:cNvSpPr>
                      <a:spLocks noChangeArrowheads="1"/>
                    </p:cNvSpPr>
                    <p:nvPr/>
                  </p:nvSpPr>
                  <p:spPr bwMode="auto">
                    <a:xfrm>
                      <a:off x="109042200" y="109499400"/>
                      <a:ext cx="2171700" cy="685800"/>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CCCCCC">
                                <a:alpha val="74998"/>
                              </a:srgbClr>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286" name="Rectangle 285"/>
                  <p:cNvSpPr/>
                  <p:nvPr/>
                </p:nvSpPr>
                <p:spPr>
                  <a:xfrm rot="16200000">
                    <a:off x="3371409" y="3756945"/>
                    <a:ext cx="331201" cy="167660"/>
                  </a:xfrm>
                  <a:prstGeom prst="rect">
                    <a:avLst/>
                  </a:prstGeom>
                  <a:solidFill>
                    <a:schemeClr val="tx1">
                      <a:lumMod val="50000"/>
                      <a:lumOff val="50000"/>
                      <a:alpha val="54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78" name="Group 277"/>
                <p:cNvGrpSpPr/>
                <p:nvPr/>
              </p:nvGrpSpPr>
              <p:grpSpPr>
                <a:xfrm>
                  <a:off x="5303213" y="3746223"/>
                  <a:ext cx="519912" cy="496801"/>
                  <a:chOff x="3117221" y="3656123"/>
                  <a:chExt cx="519912" cy="496801"/>
                </a:xfrm>
              </p:grpSpPr>
              <p:sp>
                <p:nvSpPr>
                  <p:cNvPr id="279" name="Rectangle 13"/>
                  <p:cNvSpPr>
                    <a:spLocks noChangeArrowheads="1"/>
                  </p:cNvSpPr>
                  <p:nvPr/>
                </p:nvSpPr>
                <p:spPr bwMode="auto">
                  <a:xfrm rot="16200000">
                    <a:off x="3128776" y="3644568"/>
                    <a:ext cx="496801" cy="51991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nvGrpSpPr>
                  <p:cNvPr id="280" name="Group 14"/>
                  <p:cNvGrpSpPr>
                    <a:grpSpLocks/>
                  </p:cNvGrpSpPr>
                  <p:nvPr/>
                </p:nvGrpSpPr>
                <p:grpSpPr bwMode="auto">
                  <a:xfrm rot="16200000">
                    <a:off x="3210518" y="3589285"/>
                    <a:ext cx="331201" cy="502979"/>
                    <a:chOff x="109042200" y="108242100"/>
                    <a:chExt cx="2171700" cy="3200400"/>
                  </a:xfrm>
                </p:grpSpPr>
                <p:pic>
                  <p:nvPicPr>
                    <p:cNvPr id="282" name="Picture 15" descr="floorplanB[1]"/>
                    <p:cNvPicPr>
                      <a:picLocks noChangeAspect="1" noChangeArrowheads="1"/>
                    </p:cNvPicPr>
                    <p:nvPr/>
                  </p:nvPicPr>
                  <p:blipFill>
                    <a:blip r:embed="rId3">
                      <a:extLst>
                        <a:ext uri="{28A0092B-C50C-407E-A947-70E740481C1C}">
                          <a14:useLocalDpi xmlns:a14="http://schemas.microsoft.com/office/drawing/2010/main" val="0"/>
                        </a:ext>
                      </a:extLst>
                    </a:blip>
                    <a:srcRect l="86058" t="66904" r="1646" b="14586"/>
                    <a:stretch>
                      <a:fillRect/>
                    </a:stretch>
                  </p:blipFill>
                  <p:spPr bwMode="auto">
                    <a:xfrm>
                      <a:off x="109042200" y="108242100"/>
                      <a:ext cx="2171700" cy="3200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CCCCCC">
                                <a:alpha val="74998"/>
                              </a:srgbClr>
                            </a:outerShdw>
                          </a:effectLst>
                        </a14:hiddenEffects>
                      </a:ext>
                    </a:extLst>
                  </p:spPr>
                </p:pic>
                <p:sp>
                  <p:nvSpPr>
                    <p:cNvPr id="283" name="Rectangle 16"/>
                    <p:cNvSpPr>
                      <a:spLocks noChangeArrowheads="1"/>
                    </p:cNvSpPr>
                    <p:nvPr/>
                  </p:nvSpPr>
                  <p:spPr bwMode="auto">
                    <a:xfrm>
                      <a:off x="109042200" y="109499400"/>
                      <a:ext cx="2171700" cy="685800"/>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CCCCCC">
                                <a:alpha val="74998"/>
                              </a:srgbClr>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281" name="Rectangle 280"/>
                  <p:cNvSpPr/>
                  <p:nvPr/>
                </p:nvSpPr>
                <p:spPr>
                  <a:xfrm rot="16200000">
                    <a:off x="3371409" y="3756945"/>
                    <a:ext cx="331201" cy="167660"/>
                  </a:xfrm>
                  <a:prstGeom prst="rect">
                    <a:avLst/>
                  </a:prstGeom>
                  <a:solidFill>
                    <a:schemeClr val="tx1">
                      <a:lumMod val="50000"/>
                      <a:lumOff val="50000"/>
                      <a:alpha val="54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sp>
            <p:nvSpPr>
              <p:cNvPr id="275" name="TextBox 274"/>
              <p:cNvSpPr txBox="1"/>
              <p:nvPr/>
            </p:nvSpPr>
            <p:spPr>
              <a:xfrm>
                <a:off x="2851082" y="2745072"/>
                <a:ext cx="1028700" cy="276999"/>
              </a:xfrm>
              <a:prstGeom prst="rect">
                <a:avLst/>
              </a:prstGeom>
              <a:noFill/>
            </p:spPr>
            <p:txBody>
              <a:bodyPr wrap="square" rtlCol="0">
                <a:spAutoFit/>
              </a:bodyPr>
              <a:lstStyle/>
              <a:p>
                <a:r>
                  <a:rPr lang="en-US" sz="1200" dirty="0" smtClean="0"/>
                  <a:t>p rooms</a:t>
                </a:r>
                <a:endParaRPr lang="en-US" dirty="0"/>
              </a:p>
            </p:txBody>
          </p:sp>
        </p:grpSp>
      </p:grpSp>
      <p:grpSp>
        <p:nvGrpSpPr>
          <p:cNvPr id="301" name="Group 300"/>
          <p:cNvGrpSpPr/>
          <p:nvPr/>
        </p:nvGrpSpPr>
        <p:grpSpPr>
          <a:xfrm>
            <a:off x="2287109" y="5384983"/>
            <a:ext cx="1028700" cy="729838"/>
            <a:chOff x="1504822" y="2288160"/>
            <a:chExt cx="1028700" cy="729838"/>
          </a:xfrm>
        </p:grpSpPr>
        <p:grpSp>
          <p:nvGrpSpPr>
            <p:cNvPr id="302" name="Group 301"/>
            <p:cNvGrpSpPr/>
            <p:nvPr/>
          </p:nvGrpSpPr>
          <p:grpSpPr>
            <a:xfrm>
              <a:off x="1580334" y="2288160"/>
              <a:ext cx="519912" cy="496801"/>
              <a:chOff x="3117221" y="3656123"/>
              <a:chExt cx="519912" cy="496801"/>
            </a:xfrm>
          </p:grpSpPr>
          <p:sp>
            <p:nvSpPr>
              <p:cNvPr id="304" name="Rectangle 13"/>
              <p:cNvSpPr>
                <a:spLocks noChangeArrowheads="1"/>
              </p:cNvSpPr>
              <p:nvPr/>
            </p:nvSpPr>
            <p:spPr bwMode="auto">
              <a:xfrm rot="16200000">
                <a:off x="3128776" y="3644568"/>
                <a:ext cx="496801" cy="51991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nvGrpSpPr>
              <p:cNvPr id="305" name="Group 14"/>
              <p:cNvGrpSpPr>
                <a:grpSpLocks/>
              </p:cNvGrpSpPr>
              <p:nvPr/>
            </p:nvGrpSpPr>
            <p:grpSpPr bwMode="auto">
              <a:xfrm rot="16200000">
                <a:off x="3210518" y="3589285"/>
                <a:ext cx="331201" cy="502979"/>
                <a:chOff x="109042200" y="108242100"/>
                <a:chExt cx="2171700" cy="3200400"/>
              </a:xfrm>
            </p:grpSpPr>
            <p:pic>
              <p:nvPicPr>
                <p:cNvPr id="307" name="Picture 15" descr="floorplanB[1]"/>
                <p:cNvPicPr>
                  <a:picLocks noChangeAspect="1" noChangeArrowheads="1"/>
                </p:cNvPicPr>
                <p:nvPr/>
              </p:nvPicPr>
              <p:blipFill>
                <a:blip r:embed="rId3">
                  <a:extLst>
                    <a:ext uri="{28A0092B-C50C-407E-A947-70E740481C1C}">
                      <a14:useLocalDpi xmlns:a14="http://schemas.microsoft.com/office/drawing/2010/main" val="0"/>
                    </a:ext>
                  </a:extLst>
                </a:blip>
                <a:srcRect l="86058" t="66904" r="1646" b="14586"/>
                <a:stretch>
                  <a:fillRect/>
                </a:stretch>
              </p:blipFill>
              <p:spPr bwMode="auto">
                <a:xfrm>
                  <a:off x="109042200" y="108242100"/>
                  <a:ext cx="2171700" cy="3200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CCCCCC">
                            <a:alpha val="74998"/>
                          </a:srgbClr>
                        </a:outerShdw>
                      </a:effectLst>
                    </a14:hiddenEffects>
                  </a:ext>
                </a:extLst>
              </p:spPr>
            </p:pic>
            <p:sp>
              <p:nvSpPr>
                <p:cNvPr id="308" name="Rectangle 16"/>
                <p:cNvSpPr>
                  <a:spLocks noChangeArrowheads="1"/>
                </p:cNvSpPr>
                <p:nvPr/>
              </p:nvSpPr>
              <p:spPr bwMode="auto">
                <a:xfrm>
                  <a:off x="109042200" y="109499400"/>
                  <a:ext cx="2171700" cy="685800"/>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CCCCCC">
                            <a:alpha val="74998"/>
                          </a:srgbClr>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306" name="Rectangle 305"/>
              <p:cNvSpPr/>
              <p:nvPr/>
            </p:nvSpPr>
            <p:spPr>
              <a:xfrm rot="16200000">
                <a:off x="3371409" y="3756945"/>
                <a:ext cx="331201" cy="167660"/>
              </a:xfrm>
              <a:prstGeom prst="rect">
                <a:avLst/>
              </a:prstGeom>
              <a:solidFill>
                <a:schemeClr val="tx1">
                  <a:lumMod val="50000"/>
                  <a:lumOff val="50000"/>
                  <a:alpha val="54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303" name="TextBox 302"/>
            <p:cNvSpPr txBox="1"/>
            <p:nvPr/>
          </p:nvSpPr>
          <p:spPr>
            <a:xfrm>
              <a:off x="1504822" y="2740999"/>
              <a:ext cx="1028700" cy="276999"/>
            </a:xfrm>
            <a:prstGeom prst="rect">
              <a:avLst/>
            </a:prstGeom>
            <a:noFill/>
          </p:spPr>
          <p:txBody>
            <a:bodyPr wrap="square" rtlCol="0">
              <a:spAutoFit/>
            </a:bodyPr>
            <a:lstStyle/>
            <a:p>
              <a:r>
                <a:rPr lang="en-US" sz="1200" dirty="0"/>
                <a:t>s </a:t>
              </a:r>
              <a:r>
                <a:rPr lang="en-US" sz="1200" dirty="0" smtClean="0"/>
                <a:t>room</a:t>
              </a:r>
              <a:endParaRPr lang="en-US" dirty="0"/>
            </a:p>
          </p:txBody>
        </p:sp>
      </p:grpSp>
      <p:sp>
        <p:nvSpPr>
          <p:cNvPr id="237" name="Title 1"/>
          <p:cNvSpPr txBox="1">
            <a:spLocks/>
          </p:cNvSpPr>
          <p:nvPr/>
        </p:nvSpPr>
        <p:spPr>
          <a:xfrm>
            <a:off x="4555862" y="0"/>
            <a:ext cx="3902338" cy="643467"/>
          </a:xfrm>
          <a:prstGeom prst="rect">
            <a:avLst/>
          </a:prstGeom>
        </p:spPr>
        <p:txBody>
          <a:bodyPr vert="horz" lIns="91440" tIns="45720" rIns="91440" bIns="45720" rtlCol="0" anchor="b">
            <a:normAutofit fontScale="70000" lnSpcReduction="20000"/>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3200" b="1" dirty="0" smtClean="0"/>
              <a:t>Assigning Beds to Guests</a:t>
            </a:r>
            <a:endParaRPr lang="en-US" sz="3200" b="1" dirty="0"/>
          </a:p>
        </p:txBody>
      </p:sp>
    </p:spTree>
    <p:extLst>
      <p:ext uri="{BB962C8B-B14F-4D97-AF65-F5344CB8AC3E}">
        <p14:creationId xmlns:p14="http://schemas.microsoft.com/office/powerpoint/2010/main" val="2959379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3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032932"/>
            <a:ext cx="7366000" cy="5444067"/>
          </a:xfrm>
        </p:spPr>
        <p:txBody>
          <a:bodyPr>
            <a:normAutofit/>
          </a:bodyPr>
          <a:lstStyle/>
          <a:p>
            <a:pPr marL="571500" indent="-571500">
              <a:buFont typeface="Wingdings" pitchFamily="2" charset="2"/>
              <a:buChar char="§"/>
            </a:pPr>
            <a:endParaRPr lang="en-US" sz="4000" dirty="0" smtClean="0"/>
          </a:p>
          <a:p>
            <a:pPr marL="571500" indent="-571500">
              <a:buFont typeface="Wingdings" pitchFamily="2" charset="2"/>
              <a:buChar char="§"/>
            </a:pPr>
            <a:endParaRPr lang="en-US" sz="4000" dirty="0" smtClean="0"/>
          </a:p>
          <a:p>
            <a:pPr marL="0" indent="0">
              <a:buNone/>
            </a:pPr>
            <a:endParaRPr lang="en-US" sz="4000" dirty="0" smtClean="0"/>
          </a:p>
          <a:p>
            <a:pPr marL="571500" indent="-571500">
              <a:buFont typeface="Wingdings" pitchFamily="2" charset="2"/>
              <a:buChar char="§"/>
            </a:pPr>
            <a:endParaRPr lang="en-US" sz="4000" dirty="0" smtClean="0"/>
          </a:p>
          <a:p>
            <a:pPr marL="571500" indent="-571500">
              <a:buFont typeface="Wingdings" pitchFamily="2" charset="2"/>
              <a:buChar char="§"/>
            </a:pPr>
            <a:endParaRPr lang="en-US" sz="4000" dirty="0"/>
          </a:p>
          <a:p>
            <a:pPr marL="571500" indent="-571500">
              <a:buFont typeface="Wingdings" pitchFamily="2" charset="2"/>
              <a:buChar char="§"/>
            </a:pPr>
            <a:endParaRPr lang="en-US" sz="4000" dirty="0" smtClean="0"/>
          </a:p>
          <a:p>
            <a:pPr marL="571500" indent="-571500">
              <a:buFont typeface="Wingdings" pitchFamily="2" charset="2"/>
              <a:buChar char="§"/>
            </a:pPr>
            <a:endParaRPr lang="en-US" sz="4000" dirty="0" smtClean="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a:p>
        </p:txBody>
      </p:sp>
      <p:sp>
        <p:nvSpPr>
          <p:cNvPr id="10" name="Rectangle 166"/>
          <p:cNvSpPr>
            <a:spLocks noChangeArrowheads="1"/>
          </p:cNvSpPr>
          <p:nvPr/>
        </p:nvSpPr>
        <p:spPr bwMode="auto">
          <a:xfrm rot="5400000">
            <a:off x="5304181" y="2235343"/>
            <a:ext cx="335319" cy="106457"/>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CCCCCC">
                      <a:alpha val="74998"/>
                    </a:srgbClr>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7" name="Title 1"/>
          <p:cNvSpPr txBox="1">
            <a:spLocks/>
          </p:cNvSpPr>
          <p:nvPr/>
        </p:nvSpPr>
        <p:spPr>
          <a:xfrm>
            <a:off x="4555862" y="0"/>
            <a:ext cx="3902338" cy="643467"/>
          </a:xfrm>
          <a:prstGeom prst="rect">
            <a:avLst/>
          </a:prstGeom>
        </p:spPr>
        <p:txBody>
          <a:bodyPr vert="horz" lIns="91440" tIns="45720" rIns="91440" bIns="45720" rtlCol="0" anchor="b">
            <a:normAutofit fontScale="70000" lnSpcReduction="20000"/>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3200" b="1" dirty="0" smtClean="0"/>
              <a:t>Assigning Beds to Guests</a:t>
            </a:r>
            <a:endParaRPr lang="en-US" sz="3200" b="1" dirty="0"/>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5811" y="1032932"/>
            <a:ext cx="8000102" cy="5006516"/>
          </a:xfrm>
          <a:prstGeom prst="rect">
            <a:avLst/>
          </a:prstGeom>
        </p:spPr>
      </p:pic>
    </p:spTree>
    <p:extLst>
      <p:ext uri="{BB962C8B-B14F-4D97-AF65-F5344CB8AC3E}">
        <p14:creationId xmlns:p14="http://schemas.microsoft.com/office/powerpoint/2010/main" val="1194631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032932"/>
            <a:ext cx="7366000" cy="5444067"/>
          </a:xfrm>
        </p:spPr>
        <p:txBody>
          <a:bodyPr>
            <a:normAutofit/>
          </a:bodyPr>
          <a:lstStyle/>
          <a:p>
            <a:pPr marL="571500" indent="-571500">
              <a:buFont typeface="Wingdings" pitchFamily="2" charset="2"/>
              <a:buChar char="§"/>
            </a:pPr>
            <a:endParaRPr lang="en-US" sz="4000" dirty="0" smtClean="0"/>
          </a:p>
          <a:p>
            <a:pPr marL="571500" indent="-571500">
              <a:buFont typeface="Wingdings" pitchFamily="2" charset="2"/>
              <a:buChar char="§"/>
            </a:pPr>
            <a:endParaRPr lang="en-US" sz="4000" dirty="0" smtClean="0"/>
          </a:p>
          <a:p>
            <a:pPr marL="0" indent="0">
              <a:buNone/>
            </a:pPr>
            <a:endParaRPr lang="en-US" sz="4000" dirty="0" smtClean="0"/>
          </a:p>
          <a:p>
            <a:pPr marL="571500" indent="-571500">
              <a:buFont typeface="Wingdings" pitchFamily="2" charset="2"/>
              <a:buChar char="§"/>
            </a:pPr>
            <a:endParaRPr lang="en-US" sz="4000" dirty="0" smtClean="0"/>
          </a:p>
          <a:p>
            <a:pPr marL="571500" indent="-571500">
              <a:buFont typeface="Wingdings" pitchFamily="2" charset="2"/>
              <a:buChar char="§"/>
            </a:pPr>
            <a:endParaRPr lang="en-US" sz="4000" dirty="0"/>
          </a:p>
          <a:p>
            <a:pPr marL="571500" indent="-571500">
              <a:buFont typeface="Wingdings" pitchFamily="2" charset="2"/>
              <a:buChar char="§"/>
            </a:pPr>
            <a:endParaRPr lang="en-US" sz="4000" dirty="0" smtClean="0"/>
          </a:p>
          <a:p>
            <a:pPr marL="571500" indent="-571500">
              <a:buFont typeface="Wingdings" pitchFamily="2" charset="2"/>
              <a:buChar char="§"/>
            </a:pPr>
            <a:endParaRPr lang="en-US" sz="4000" dirty="0" smtClean="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a:p>
        </p:txBody>
      </p:sp>
      <p:sp>
        <p:nvSpPr>
          <p:cNvPr id="10" name="Rectangle 166"/>
          <p:cNvSpPr>
            <a:spLocks noChangeArrowheads="1"/>
          </p:cNvSpPr>
          <p:nvPr/>
        </p:nvSpPr>
        <p:spPr bwMode="auto">
          <a:xfrm rot="5400000">
            <a:off x="5304181" y="2235343"/>
            <a:ext cx="335319" cy="106457"/>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CCCCCC">
                      <a:alpha val="74998"/>
                    </a:srgbClr>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7" name="Title 1"/>
          <p:cNvSpPr txBox="1">
            <a:spLocks/>
          </p:cNvSpPr>
          <p:nvPr/>
        </p:nvSpPr>
        <p:spPr>
          <a:xfrm>
            <a:off x="4555862" y="0"/>
            <a:ext cx="3902338" cy="643467"/>
          </a:xfrm>
          <a:prstGeom prst="rect">
            <a:avLst/>
          </a:prstGeom>
        </p:spPr>
        <p:txBody>
          <a:bodyPr vert="horz" lIns="91440" tIns="45720" rIns="91440" bIns="45720" rtlCol="0" anchor="b">
            <a:normAutofit fontScale="70000" lnSpcReduction="20000"/>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3200" b="1" dirty="0" smtClean="0"/>
              <a:t>Assigning Beds to Guests</a:t>
            </a:r>
            <a:endParaRPr lang="en-US" sz="3200" b="1"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5811" y="1032932"/>
            <a:ext cx="8000102" cy="5006516"/>
          </a:xfrm>
          <a:prstGeom prst="rect">
            <a:avLst/>
          </a:prstGeom>
        </p:spPr>
      </p:pic>
    </p:spTree>
    <p:extLst>
      <p:ext uri="{BB962C8B-B14F-4D97-AF65-F5344CB8AC3E}">
        <p14:creationId xmlns:p14="http://schemas.microsoft.com/office/powerpoint/2010/main" val="142444155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1377</TotalTime>
  <Words>609</Words>
  <Application>Microsoft Office PowerPoint</Application>
  <PresentationFormat>On-screen Show (4:3)</PresentationFormat>
  <Paragraphs>215</Paragraphs>
  <Slides>11</Slides>
  <Notes>10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Austin</vt:lpstr>
      <vt:lpstr>Welcome to  The Electron Hotel</vt:lpstr>
      <vt:lpstr>Hotel Organization</vt:lpstr>
      <vt:lpstr>Hotel Organization</vt:lpstr>
      <vt:lpstr>Hotel Organization</vt:lpstr>
      <vt:lpstr>Hotel Organization</vt:lpstr>
      <vt:lpstr>PowerPoint Presentation</vt:lpstr>
      <vt:lpstr>PowerPoint Presentation</vt:lpstr>
      <vt:lpstr>PowerPoint Presentation</vt:lpstr>
      <vt:lpstr>PowerPoint Presentation</vt:lpstr>
      <vt:lpstr>PowerPoint Presentation</vt:lpstr>
      <vt:lpstr>PowerPoint Presentation</vt:lpstr>
    </vt:vector>
  </TitlesOfParts>
  <Company>Georgia Virtual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Electron Dormitory</dc:title>
  <dc:creator>Jennifer Jarvis</dc:creator>
  <cp:lastModifiedBy>Owner</cp:lastModifiedBy>
  <cp:revision>46</cp:revision>
  <dcterms:created xsi:type="dcterms:W3CDTF">2011-11-14T16:57:46Z</dcterms:created>
  <dcterms:modified xsi:type="dcterms:W3CDTF">2012-10-01T15:18:46Z</dcterms:modified>
</cp:coreProperties>
</file>